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17"/>
  </p:notesMasterIdLst>
  <p:handoutMasterIdLst>
    <p:handoutMasterId r:id="rId18"/>
  </p:handoutMasterIdLst>
  <p:sldIdLst>
    <p:sldId id="744" r:id="rId5"/>
    <p:sldId id="780" r:id="rId6"/>
    <p:sldId id="781" r:id="rId7"/>
    <p:sldId id="782" r:id="rId8"/>
    <p:sldId id="783" r:id="rId9"/>
    <p:sldId id="784" r:id="rId10"/>
    <p:sldId id="785" r:id="rId11"/>
    <p:sldId id="787" r:id="rId12"/>
    <p:sldId id="788" r:id="rId13"/>
    <p:sldId id="789" r:id="rId14"/>
    <p:sldId id="786" r:id="rId15"/>
    <p:sldId id="790" r:id="rId16"/>
  </p:sldIdLst>
  <p:sldSz cx="9906000" cy="6858000" type="A4"/>
  <p:notesSz cx="6877050" cy="100028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4022">
          <p15:clr>
            <a:srgbClr val="A4A3A4"/>
          </p15:clr>
        </p15:guide>
        <p15:guide id="2" orient="horz" pos="3764">
          <p15:clr>
            <a:srgbClr val="A4A3A4"/>
          </p15:clr>
        </p15:guide>
        <p15:guide id="3" orient="horz" pos="898">
          <p15:clr>
            <a:srgbClr val="A4A3A4"/>
          </p15:clr>
        </p15:guide>
        <p15:guide id="4" orient="horz" pos="1125">
          <p15:clr>
            <a:srgbClr val="A4A3A4"/>
          </p15:clr>
        </p15:guide>
        <p15:guide id="5" pos="5842" userDrawn="1">
          <p15:clr>
            <a:srgbClr val="A4A3A4"/>
          </p15:clr>
        </p15:guide>
        <p15:guide id="6" pos="1028">
          <p15:clr>
            <a:srgbClr val="A4A3A4"/>
          </p15:clr>
        </p15:guide>
        <p15:guide id="7" pos="2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Theobald" initials="LT" lastIdx="8" clrIdx="0"/>
  <p:cmAuthor id="1" name="Peter Saunders" initials="PS" lastIdx="1" clrIdx="1"/>
  <p:cmAuthor id="2" name="Lisa Kean" initials="LK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253"/>
    <a:srgbClr val="CA005D"/>
    <a:srgbClr val="7AB800"/>
    <a:srgbClr val="3BB6CE"/>
    <a:srgbClr val="0A5B82"/>
    <a:srgbClr val="767478"/>
    <a:srgbClr val="91004B"/>
    <a:srgbClr val="C7C2BA"/>
    <a:srgbClr val="747678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>
      <p:cViewPr varScale="1">
        <p:scale>
          <a:sx n="87" d="100"/>
          <a:sy n="87" d="100"/>
        </p:scale>
        <p:origin x="662" y="62"/>
      </p:cViewPr>
      <p:guideLst>
        <p:guide orient="horz" pos="4022"/>
        <p:guide orient="horz" pos="3764"/>
        <p:guide orient="horz" pos="898"/>
        <p:guide orient="horz" pos="1125"/>
        <p:guide pos="5842"/>
        <p:guide pos="1028"/>
        <p:guide pos="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140" d="100"/>
          <a:sy n="140" d="100"/>
        </p:scale>
        <p:origin x="-2304" y="-112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3" tIns="46116" rIns="92233" bIns="46116" numCol="1" anchor="t" anchorCtr="0" compatLnSpc="1">
            <a:prstTxWarp prst="textNoShape">
              <a:avLst/>
            </a:prstTxWarp>
          </a:bodyPr>
          <a:lstStyle>
            <a:lvl1pPr algn="l" defTabSz="922882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253" y="1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3" tIns="46116" rIns="92233" bIns="46116" numCol="1" anchor="t" anchorCtr="0" compatLnSpc="1">
            <a:prstTxWarp prst="textNoShape">
              <a:avLst/>
            </a:prstTxWarp>
          </a:bodyPr>
          <a:lstStyle>
            <a:lvl1pPr algn="r" defTabSz="922882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0136"/>
            <a:ext cx="2980260" cy="5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3" tIns="46116" rIns="92233" bIns="46116" numCol="1" anchor="b" anchorCtr="0" compatLnSpc="1">
            <a:prstTxWarp prst="textNoShape">
              <a:avLst/>
            </a:prstTxWarp>
          </a:bodyPr>
          <a:lstStyle>
            <a:lvl1pPr algn="l" defTabSz="922882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253" y="9500136"/>
            <a:ext cx="2980260" cy="5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3" tIns="46116" rIns="92233" bIns="46116" numCol="1" anchor="b" anchorCtr="0" compatLnSpc="1">
            <a:prstTxWarp prst="textNoShape">
              <a:avLst/>
            </a:prstTxWarp>
          </a:bodyPr>
          <a:lstStyle>
            <a:lvl1pPr algn="r" defTabSz="922882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DEFB99-373C-4D25-8622-12A22A00E2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49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3" tIns="46116" rIns="92233" bIns="46116" numCol="1" anchor="t" anchorCtr="0" compatLnSpc="1">
            <a:prstTxWarp prst="textNoShape">
              <a:avLst/>
            </a:prstTxWarp>
          </a:bodyPr>
          <a:lstStyle>
            <a:lvl1pPr algn="l" defTabSz="922882">
              <a:defRPr sz="1200" b="0" baseline="-2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791" y="1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3" tIns="46116" rIns="92233" bIns="46116" numCol="1" anchor="t" anchorCtr="0" compatLnSpc="1">
            <a:prstTxWarp prst="textNoShape">
              <a:avLst/>
            </a:prstTxWarp>
          </a:bodyPr>
          <a:lstStyle>
            <a:lvl1pPr algn="r" defTabSz="922882">
              <a:defRPr sz="1200" b="0" baseline="-2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8663" y="749300"/>
            <a:ext cx="5419725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31" y="4752397"/>
            <a:ext cx="5043990" cy="45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3" tIns="46116" rIns="92233" bIns="46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688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3" tIns="46116" rIns="92233" bIns="46116" numCol="1" anchor="b" anchorCtr="0" compatLnSpc="1">
            <a:prstTxWarp prst="textNoShape">
              <a:avLst/>
            </a:prstTxWarp>
          </a:bodyPr>
          <a:lstStyle>
            <a:lvl1pPr algn="l" defTabSz="922882">
              <a:defRPr sz="1200" b="0" baseline="-2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791" y="9501688"/>
            <a:ext cx="2980260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3" tIns="46116" rIns="92233" bIns="46116" numCol="1" anchor="b" anchorCtr="0" compatLnSpc="1">
            <a:prstTxWarp prst="textNoShape">
              <a:avLst/>
            </a:prstTxWarp>
          </a:bodyPr>
          <a:lstStyle>
            <a:lvl1pPr algn="r" defTabSz="922882">
              <a:defRPr sz="1200" b="0" baseline="-2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BD6111-3AD9-4AD6-8E77-BAA3F93E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749300"/>
            <a:ext cx="5419725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BD6111-3AD9-4AD6-8E77-BAA3F93E66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5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KS_Motif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" b="13424"/>
          <a:stretch/>
        </p:blipFill>
        <p:spPr>
          <a:xfrm>
            <a:off x="3008785" y="548680"/>
            <a:ext cx="6897216" cy="6309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6"/>
          <a:stretch/>
        </p:blipFill>
        <p:spPr>
          <a:xfrm>
            <a:off x="2491722" y="0"/>
            <a:ext cx="7414278" cy="6858000"/>
          </a:xfrm>
          <a:prstGeom prst="rect">
            <a:avLst/>
          </a:prstGeom>
        </p:spPr>
      </p:pic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6942" y="2996952"/>
            <a:ext cx="6552728" cy="760093"/>
          </a:xfrm>
        </p:spPr>
        <p:txBody>
          <a:bodyPr wrap="none" lIns="0" tIns="0" rIns="0" bIns="0" anchor="t" anchorCtr="0"/>
          <a:lstStyle>
            <a:lvl1pPr algn="l">
              <a:defRPr sz="2800" b="0">
                <a:solidFill>
                  <a:srgbClr val="50525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6942" y="5749422"/>
            <a:ext cx="7849716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400" b="0">
                <a:solidFill>
                  <a:srgbClr val="50525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476672"/>
            <a:ext cx="1451862" cy="1458918"/>
          </a:xfrm>
          <a:prstGeom prst="rect">
            <a:avLst/>
          </a:prstGeom>
        </p:spPr>
      </p:pic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6321152" y="6356352"/>
            <a:ext cx="3305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91004B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rgbClr val="505253"/>
                </a:solidFill>
              </a:rPr>
              <a:t>www.chks.co.uk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90001" y="6485274"/>
            <a:ext cx="2608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1000" i="1" kern="0" dirty="0">
                <a:solidFill>
                  <a:srgbClr val="505253"/>
                </a:solidFill>
              </a:rPr>
              <a:t>Commercial in Confidence </a:t>
            </a:r>
            <a:r>
              <a:rPr lang="en-GB" sz="1000" i="1" dirty="0">
                <a:solidFill>
                  <a:srgbClr val="505253"/>
                </a:solidFill>
                <a:latin typeface="Arial Bold"/>
                <a:ea typeface="Times New Roman" pitchFamily="18" charset="0"/>
                <a:cs typeface="Arial" pitchFamily="34" charset="0"/>
              </a:rPr>
              <a:t>©CHKS </a:t>
            </a:r>
            <a:r>
              <a:rPr lang="en-GB" sz="1000" i="1" dirty="0" smtClean="0">
                <a:solidFill>
                  <a:srgbClr val="505253"/>
                </a:solidFill>
                <a:latin typeface="Arial Bold"/>
                <a:ea typeface="Times New Roman" pitchFamily="18" charset="0"/>
                <a:cs typeface="Arial" pitchFamily="34" charset="0"/>
              </a:rPr>
              <a:t>2018</a:t>
            </a:r>
            <a:endParaRPr lang="en-GB" sz="2400" b="0" dirty="0">
              <a:solidFill>
                <a:srgbClr val="505253"/>
              </a:solidFill>
              <a:cs typeface="Arial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16942" y="3788965"/>
            <a:ext cx="9072562" cy="79216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1"/>
          </p:nvPr>
        </p:nvSpPr>
        <p:spPr>
          <a:xfrm>
            <a:off x="416942" y="4724400"/>
            <a:ext cx="3671887" cy="576263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97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12496" y="1124744"/>
            <a:ext cx="9001000" cy="4104456"/>
          </a:xfrm>
        </p:spPr>
        <p:txBody>
          <a:bodyPr/>
          <a:lstStyle>
            <a:lvl1pPr>
              <a:defRPr sz="2400" b="0"/>
            </a:lvl1pPr>
            <a:lvl2pPr marL="723900" indent="-190500">
              <a:lnSpc>
                <a:spcPct val="200000"/>
              </a:lnSpc>
              <a:buFont typeface="Wingdings" panose="05000000000000000000" pitchFamily="2" charset="2"/>
              <a:buChar char="§"/>
              <a:defRPr sz="1600"/>
            </a:lvl2pPr>
            <a:lvl3pPr marL="1169988" indent="-266700">
              <a:lnSpc>
                <a:spcPct val="200000"/>
              </a:lnSpc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200000"/>
              </a:lnSpc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ct val="200000"/>
              </a:lnSpc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6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496" y="1124744"/>
            <a:ext cx="4226577" cy="4176712"/>
          </a:xfrm>
        </p:spPr>
        <p:txBody>
          <a:bodyPr/>
          <a:lstStyle>
            <a:lvl1pPr>
              <a:defRPr sz="2000"/>
            </a:lvl1pPr>
            <a:lvl2pPr marL="723900" indent="-190500">
              <a:buFont typeface="Wingdings" charset="2"/>
              <a:buChar char="§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5118911" y="1124744"/>
            <a:ext cx="4298585" cy="4176712"/>
          </a:xfrm>
        </p:spPr>
        <p:txBody>
          <a:bodyPr/>
          <a:lstStyle>
            <a:lvl1pPr>
              <a:defRPr sz="2000"/>
            </a:lvl1pPr>
            <a:lvl2pPr marL="723900" indent="-190500">
              <a:buFont typeface="Wingdings" charset="2"/>
              <a:buChar char="§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8497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496" y="1124744"/>
            <a:ext cx="4226577" cy="4176712"/>
          </a:xfrm>
        </p:spPr>
        <p:txBody>
          <a:bodyPr/>
          <a:lstStyle>
            <a:lvl1pPr>
              <a:defRPr sz="2000"/>
            </a:lvl1pPr>
            <a:lvl2pPr marL="723900" indent="-190500">
              <a:buFont typeface="Wingdings" charset="2"/>
              <a:buChar char="§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5118911" y="1124744"/>
            <a:ext cx="4298585" cy="4176712"/>
          </a:xfrm>
        </p:spPr>
        <p:txBody>
          <a:bodyPr/>
          <a:lstStyle>
            <a:lvl1pPr>
              <a:defRPr sz="2000"/>
            </a:lvl1pPr>
            <a:lvl2pPr marL="723900" indent="-190500">
              <a:buFont typeface="Wingdings" charset="2"/>
              <a:buChar char="§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8497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4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8497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725144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8496" y="1340768"/>
            <a:ext cx="9008999" cy="417671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8497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8496" y="1340768"/>
            <a:ext cx="9008999" cy="41767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8497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9918" y="1196752"/>
            <a:ext cx="4583082" cy="4176712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rgbClr val="505253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505253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505253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505253"/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rgbClr val="5052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Sub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97016" y="1196752"/>
            <a:ext cx="4279112" cy="4176712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rgbClr val="505253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505253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505253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505253"/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rgbClr val="5052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Sub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6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6"/>
          <a:stretch/>
        </p:blipFill>
        <p:spPr>
          <a:xfrm>
            <a:off x="2491722" y="0"/>
            <a:ext cx="7414278" cy="6858000"/>
          </a:xfrm>
          <a:prstGeom prst="rect">
            <a:avLst/>
          </a:prstGeom>
        </p:spPr>
      </p:pic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8673" y="3645026"/>
            <a:ext cx="9009000" cy="618193"/>
          </a:xfrm>
        </p:spPr>
        <p:txBody>
          <a:bodyPr wrap="none" lIns="0" tIns="0" rIns="0" bIns="0" anchor="t" anchorCtr="0"/>
          <a:lstStyle>
            <a:lvl1pPr>
              <a:defRPr sz="2400" b="0">
                <a:solidFill>
                  <a:srgbClr val="50525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5" y="404664"/>
            <a:ext cx="997239" cy="1002086"/>
          </a:xfrm>
          <a:prstGeom prst="rect">
            <a:avLst/>
          </a:prstGeom>
        </p:spPr>
      </p:pic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6183932" y="6356352"/>
            <a:ext cx="3305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91004B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rgbClr val="505253"/>
                </a:solidFill>
              </a:rPr>
              <a:t>www.chks.co.uk</a:t>
            </a:r>
          </a:p>
        </p:txBody>
      </p:sp>
    </p:spTree>
    <p:extLst>
      <p:ext uri="{BB962C8B-B14F-4D97-AF65-F5344CB8AC3E}">
        <p14:creationId xmlns:p14="http://schemas.microsoft.com/office/powerpoint/2010/main" val="3446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8501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16496" y="1196752"/>
            <a:ext cx="5544616" cy="4104456"/>
          </a:xfrm>
        </p:spPr>
        <p:txBody>
          <a:bodyPr/>
          <a:lstStyle>
            <a:lvl1pPr>
              <a:defRPr sz="2400" b="0"/>
            </a:lvl1pPr>
            <a:lvl2pPr marL="723900" indent="-190500">
              <a:lnSpc>
                <a:spcPct val="200000"/>
              </a:lnSpc>
              <a:buFont typeface="Wingdings" charset="2"/>
              <a:buChar char="§"/>
              <a:defRPr sz="1600"/>
            </a:lvl2pPr>
            <a:lvl3pPr>
              <a:lnSpc>
                <a:spcPct val="200000"/>
              </a:lnSpc>
              <a:defRPr sz="1400"/>
            </a:lvl3pPr>
            <a:lvl4pPr>
              <a:lnSpc>
                <a:spcPct val="200000"/>
              </a:lnSpc>
              <a:defRPr sz="1200"/>
            </a:lvl4pPr>
            <a:lvl5pPr>
              <a:lnSpc>
                <a:spcPct val="2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105128" y="1196752"/>
            <a:ext cx="3384376" cy="2893100"/>
          </a:xfrm>
          <a:prstGeom prst="rect">
            <a:avLst/>
          </a:prstGeom>
          <a:solidFill>
            <a:srgbClr val="505253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“Add client </a:t>
            </a:r>
          </a:p>
          <a:p>
            <a:r>
              <a:rPr lang="en-US" dirty="0">
                <a:solidFill>
                  <a:schemeClr val="bg1"/>
                </a:solidFill>
              </a:rPr>
              <a:t>quote here”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501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7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" y="5598154"/>
            <a:ext cx="1051291" cy="1056401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6183932" y="6356352"/>
            <a:ext cx="3305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91004B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rgbClr val="505253"/>
                </a:solidFill>
              </a:rPr>
              <a:t>www.chks.co.uk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92960" y="643359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787609-6469-4DF6-A849-C6FE2937EAE8}" type="slidenum">
              <a:rPr lang="en-US" sz="1400" smtClean="0">
                <a:solidFill>
                  <a:srgbClr val="505253"/>
                </a:solidFill>
              </a:rPr>
              <a:t>‹#›</a:t>
            </a:fld>
            <a:endParaRPr lang="en-US" sz="1400" dirty="0">
              <a:solidFill>
                <a:srgbClr val="50525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8501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6496" y="540000"/>
            <a:ext cx="9008999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12496" y="1124744"/>
            <a:ext cx="9001000" cy="4104456"/>
          </a:xfrm>
        </p:spPr>
        <p:txBody>
          <a:bodyPr/>
          <a:lstStyle>
            <a:lvl1pPr>
              <a:defRPr sz="2400" b="0"/>
            </a:lvl1pPr>
            <a:lvl2pPr marL="723900" indent="-190500">
              <a:lnSpc>
                <a:spcPct val="200000"/>
              </a:lnSpc>
              <a:buFont typeface="Wingdings" panose="05000000000000000000" pitchFamily="2" charset="2"/>
              <a:buChar char="§"/>
              <a:defRPr sz="1600"/>
            </a:lvl2pPr>
            <a:lvl3pPr marL="1169988" indent="-266700">
              <a:lnSpc>
                <a:spcPct val="200000"/>
              </a:lnSpc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200000"/>
              </a:lnSpc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ct val="200000"/>
              </a:lnSpc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" y="5598154"/>
            <a:ext cx="1051291" cy="10564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592960" y="643359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787609-6469-4DF6-A849-C6FE2937EAE8}" type="slidenum">
              <a:rPr lang="en-US" sz="1400" smtClean="0">
                <a:solidFill>
                  <a:srgbClr val="505253"/>
                </a:solidFill>
              </a:rPr>
              <a:t>‹#›</a:t>
            </a:fld>
            <a:endParaRPr lang="en-US" sz="1400" dirty="0">
              <a:solidFill>
                <a:srgbClr val="50525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16496" y="548680"/>
            <a:ext cx="8496944" cy="630932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096502"/>
            <a:ext cx="416496" cy="576149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64568" y="2411224"/>
            <a:ext cx="5544616" cy="18722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" y="5598154"/>
            <a:ext cx="1051291" cy="10564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592960" y="643359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787609-6469-4DF6-A849-C6FE2937EAE8}" type="slidenum">
              <a:rPr lang="en-US" sz="1400" smtClean="0">
                <a:solidFill>
                  <a:srgbClr val="505253"/>
                </a:solidFill>
              </a:rPr>
              <a:t>‹#›</a:t>
            </a:fld>
            <a:endParaRPr lang="en-US" sz="1400" dirty="0">
              <a:solidFill>
                <a:srgbClr val="50525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16496" y="548680"/>
            <a:ext cx="8496944" cy="6309320"/>
          </a:xfrm>
          <a:prstGeom prst="rect">
            <a:avLst/>
          </a:prstGeom>
          <a:solidFill>
            <a:srgbClr val="3B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096502"/>
            <a:ext cx="416496" cy="576149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4568" y="2411224"/>
            <a:ext cx="5544616" cy="18722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5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" y="5598154"/>
            <a:ext cx="1051291" cy="10564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592960" y="643359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787609-6469-4DF6-A849-C6FE2937EAE8}" type="slidenum">
              <a:rPr lang="en-US" sz="1400" smtClean="0">
                <a:solidFill>
                  <a:srgbClr val="505253"/>
                </a:solidFill>
              </a:rPr>
              <a:t>‹#›</a:t>
            </a:fld>
            <a:endParaRPr lang="en-US" sz="1400" dirty="0">
              <a:solidFill>
                <a:srgbClr val="505253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16496" y="548680"/>
            <a:ext cx="8496944" cy="6309320"/>
          </a:xfrm>
          <a:prstGeom prst="rect">
            <a:avLst/>
          </a:prstGeom>
          <a:solidFill>
            <a:srgbClr val="7AB8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096502"/>
            <a:ext cx="416496" cy="576149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4568" y="2411224"/>
            <a:ext cx="5544616" cy="18722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5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6"/>
          <a:stretch/>
        </p:blipFill>
        <p:spPr>
          <a:xfrm>
            <a:off x="2491722" y="0"/>
            <a:ext cx="7414278" cy="6858000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002" y="540000"/>
            <a:ext cx="900899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002" y="1196752"/>
            <a:ext cx="902749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" y="5598154"/>
            <a:ext cx="1051291" cy="1056401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327948" y="6356352"/>
            <a:ext cx="3305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91004B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>
                <a:solidFill>
                  <a:srgbClr val="505253"/>
                </a:solidFill>
              </a:rPr>
              <a:t>www.chks.co.uk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92960" y="643359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787609-6469-4DF6-A849-C6FE2937EAE8}" type="slidenum">
              <a:rPr lang="en-US" sz="1400" smtClean="0">
                <a:solidFill>
                  <a:srgbClr val="505253"/>
                </a:solidFill>
              </a:rPr>
              <a:t>‹#›</a:t>
            </a:fld>
            <a:endParaRPr lang="en-US" sz="1400" dirty="0">
              <a:solidFill>
                <a:srgbClr val="50525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8" r:id="rId3"/>
    <p:sldLayoutId id="2147483939" r:id="rId4"/>
    <p:sldLayoutId id="2147483912" r:id="rId5"/>
    <p:sldLayoutId id="2147483907" r:id="rId6"/>
    <p:sldLayoutId id="2147483943" r:id="rId7"/>
    <p:sldLayoutId id="2147483944" r:id="rId8"/>
    <p:sldLayoutId id="2147483945" r:id="rId9"/>
    <p:sldLayoutId id="2147483940" r:id="rId10"/>
    <p:sldLayoutId id="2147483909" r:id="rId11"/>
    <p:sldLayoutId id="2147483942" r:id="rId12"/>
    <p:sldLayoutId id="2147483911" r:id="rId13"/>
    <p:sldLayoutId id="2147483914" r:id="rId14"/>
    <p:sldLayoutId id="2147483918" r:id="rId15"/>
    <p:sldLayoutId id="2147483919" r:id="rId16"/>
    <p:sldLayoutId id="214748394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525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lr>
          <a:srgbClr val="7AB800"/>
        </a:buClr>
        <a:buFont typeface="Wingdings" charset="2"/>
        <a:buNone/>
        <a:defRPr sz="1800" b="0">
          <a:solidFill>
            <a:srgbClr val="505253"/>
          </a:solidFill>
          <a:latin typeface="+mn-lt"/>
          <a:ea typeface="+mn-ea"/>
          <a:cs typeface="+mn-cs"/>
        </a:defRPr>
      </a:lvl1pPr>
      <a:lvl2pPr marL="533400" indent="0" algn="l" rtl="0" eaLnBrk="1" fontAlgn="base" hangingPunct="1">
        <a:lnSpc>
          <a:spcPct val="105000"/>
        </a:lnSpc>
        <a:spcBef>
          <a:spcPct val="35000"/>
        </a:spcBef>
        <a:spcAft>
          <a:spcPts val="1200"/>
        </a:spcAft>
        <a:buClr>
          <a:srgbClr val="7AB800"/>
        </a:buClr>
        <a:buFont typeface="Wingdings" charset="2"/>
        <a:buNone/>
        <a:defRPr sz="1800">
          <a:solidFill>
            <a:srgbClr val="505253"/>
          </a:solidFill>
          <a:latin typeface="+mn-lt"/>
          <a:ea typeface="+mn-ea"/>
          <a:cs typeface="+mn-cs"/>
        </a:defRPr>
      </a:lvl2pPr>
      <a:lvl3pPr marL="903288" indent="0" algn="l" rtl="0" eaLnBrk="1" fontAlgn="base" hangingPunct="1">
        <a:lnSpc>
          <a:spcPct val="105000"/>
        </a:lnSpc>
        <a:spcBef>
          <a:spcPct val="35000"/>
        </a:spcBef>
        <a:spcAft>
          <a:spcPts val="1200"/>
        </a:spcAft>
        <a:buClr>
          <a:srgbClr val="7AB800"/>
        </a:buClr>
        <a:buFont typeface="Wingdings" charset="2"/>
        <a:buNone/>
        <a:defRPr sz="1600">
          <a:solidFill>
            <a:srgbClr val="505253"/>
          </a:solidFill>
          <a:latin typeface="+mn-lt"/>
          <a:ea typeface="+mn-ea"/>
          <a:cs typeface="+mn-cs"/>
        </a:defRPr>
      </a:lvl3pPr>
      <a:lvl4pPr marL="1371600" indent="0" algn="l" rtl="0" eaLnBrk="1" fontAlgn="base" hangingPunct="1">
        <a:lnSpc>
          <a:spcPct val="105000"/>
        </a:lnSpc>
        <a:spcBef>
          <a:spcPct val="35000"/>
        </a:spcBef>
        <a:spcAft>
          <a:spcPts val="1200"/>
        </a:spcAft>
        <a:buClr>
          <a:srgbClr val="7AB800"/>
        </a:buClr>
        <a:buFont typeface="Wingdings" charset="2"/>
        <a:buNone/>
        <a:defRPr sz="1400">
          <a:solidFill>
            <a:srgbClr val="505253"/>
          </a:solidFill>
          <a:latin typeface="+mn-lt"/>
          <a:ea typeface="+mn-ea"/>
          <a:cs typeface="+mn-cs"/>
        </a:defRPr>
      </a:lvl4pPr>
      <a:lvl5pPr marL="1828800" indent="0" algn="l" rtl="0" eaLnBrk="1" fontAlgn="base" hangingPunct="1">
        <a:lnSpc>
          <a:spcPct val="105000"/>
        </a:lnSpc>
        <a:spcBef>
          <a:spcPct val="35000"/>
        </a:spcBef>
        <a:spcAft>
          <a:spcPts val="1200"/>
        </a:spcAft>
        <a:buClr>
          <a:srgbClr val="7AB800"/>
        </a:buClr>
        <a:buFont typeface="Wingdings" charset="2"/>
        <a:buNone/>
        <a:defRPr sz="1400">
          <a:solidFill>
            <a:srgbClr val="505253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6942" y="2420888"/>
            <a:ext cx="6048226" cy="1335944"/>
          </a:xfrm>
        </p:spPr>
        <p:txBody>
          <a:bodyPr/>
          <a:lstStyle/>
          <a:p>
            <a:r>
              <a:rPr lang="en-US" dirty="0" smtClean="0"/>
              <a:t>Hospital mortality measures</a:t>
            </a:r>
            <a:br>
              <a:rPr lang="en-US" dirty="0" smtClean="0"/>
            </a:br>
            <a:r>
              <a:rPr lang="en-US" dirty="0" smtClean="0"/>
              <a:t>SHMI, HSMR and RAMI compared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Raspin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16942" y="5445025"/>
            <a:ext cx="3671887" cy="576263"/>
          </a:xfrm>
        </p:spPr>
        <p:txBody>
          <a:bodyPr/>
          <a:lstStyle/>
          <a:p>
            <a:r>
              <a:rPr lang="en-US" dirty="0" smtClean="0"/>
              <a:t>CHKS User Group 12 Sept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coding drift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Alternative approaches: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Minimise sensitivity to suspect inputs (RAMI)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Project trend into future (HSMR)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Rebase frequently (HSMR annually/quarterly, SHMI quarterly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As </a:t>
            </a:r>
            <a:r>
              <a:rPr lang="en-GB" dirty="0" smtClean="0"/>
              <a:t>a user: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Don’t assume 100% is </a:t>
            </a:r>
            <a:r>
              <a:rPr lang="en-GB" dirty="0" smtClean="0"/>
              <a:t>the </a:t>
            </a:r>
            <a:r>
              <a:rPr lang="en-GB" dirty="0" smtClean="0"/>
              <a:t>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 smtClean="0"/>
              <a:t>Always</a:t>
            </a:r>
            <a:r>
              <a:rPr lang="en-GB" dirty="0" smtClean="0"/>
              <a:t> compare with a well-chosen peer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6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1356229"/>
            <a:ext cx="3499331" cy="2101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compared: Outputs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40" y="1350132"/>
            <a:ext cx="3506381" cy="2107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889" y="3573016"/>
            <a:ext cx="3626182" cy="21795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13712" y="547433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solidFill>
                  <a:schemeClr val="tx1"/>
                </a:solidFill>
              </a:rPr>
              <a:t>Period:  2017 calendar year</a:t>
            </a:r>
            <a:endParaRPr lang="en-GB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Understand your chosen model’s features and use it appropriately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Severity missing from all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Always question significance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Always compare with peer not with 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 risk models are coding 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 always use crude as a 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25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Context:  Why</a:t>
            </a:r>
            <a:r>
              <a:rPr lang="en-GB" dirty="0"/>
              <a:t> </a:t>
            </a:r>
            <a:r>
              <a:rPr lang="en-GB" dirty="0" smtClean="0"/>
              <a:t>measure hospital mortality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Risk adjustment:  What should be taken into account?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Common </a:t>
            </a:r>
            <a:r>
              <a:rPr lang="en-GB" dirty="0" smtClean="0"/>
              <a:t>limitations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Models compared – 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Models compared – methods</a:t>
            </a:r>
          </a:p>
          <a:p>
            <a:pPr marL="1066800" lvl="1" indent="-342900">
              <a:buFont typeface="Arial" panose="020B0604020202020204" pitchFamily="34" charset="0"/>
              <a:buChar char="•"/>
            </a:pPr>
            <a:r>
              <a:rPr lang="en-GB" dirty="0"/>
              <a:t>Dealing with coding drift (and earthquakes)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Models compared – outputs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Key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65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measure hospital mortality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Because we can</a:t>
            </a:r>
          </a:p>
          <a:p>
            <a:pPr marL="10668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Deaths are easy to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Because it can detect poor care (if sufficiently extreme)</a:t>
            </a:r>
          </a:p>
          <a:p>
            <a:pPr marL="10668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Mid Staffs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Because CQC do</a:t>
            </a:r>
          </a:p>
          <a:p>
            <a:pPr marL="10668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Speedometers and speed cameras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798" y="4788512"/>
            <a:ext cx="1682185" cy="1730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72" y="4788512"/>
            <a:ext cx="18859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adjustment:  Because patients are not all equal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Age, Sex, Admission type, Diagnosis (</a:t>
            </a:r>
            <a:r>
              <a:rPr lang="en-GB" dirty="0" err="1" smtClean="0"/>
              <a:t>inc</a:t>
            </a:r>
            <a:r>
              <a:rPr lang="en-GB" dirty="0" smtClean="0"/>
              <a:t> secondary) are all well evidenced significant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Anything else?</a:t>
            </a:r>
          </a:p>
          <a:p>
            <a:pPr marL="1066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‘reliable/consistent’ (accurate) data only</a:t>
            </a:r>
          </a:p>
          <a:p>
            <a:pPr marL="1066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‘significant’ only (evidence-based)</a:t>
            </a:r>
          </a:p>
          <a:p>
            <a:pPr marL="1066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attributes ‘beyond control of hospital’ only</a:t>
            </a:r>
          </a:p>
          <a:p>
            <a:pPr marL="1066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‘on admission’ factors only</a:t>
            </a:r>
          </a:p>
          <a:p>
            <a:pPr marL="1066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ll of above (aside:  would that be AND or </a:t>
            </a:r>
            <a:r>
              <a:rPr lang="en-GB" dirty="0" err="1" smtClean="0"/>
              <a:t>OR</a:t>
            </a:r>
            <a:r>
              <a:rPr lang="en-GB" dirty="0" smtClean="0"/>
              <a:t> ?)</a:t>
            </a:r>
          </a:p>
          <a:p>
            <a:pPr marL="1066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huck it all in and let the stats package decide</a:t>
            </a:r>
          </a:p>
          <a:p>
            <a:pPr marL="1066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066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0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limitations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Severity </a:t>
            </a:r>
            <a:r>
              <a:rPr lang="en-GB" dirty="0" smtClean="0"/>
              <a:t>- </a:t>
            </a:r>
            <a:r>
              <a:rPr lang="en-GB" dirty="0" smtClean="0"/>
              <a:t>the missing elephant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Stochastic error </a:t>
            </a:r>
            <a:r>
              <a:rPr lang="en-GB" dirty="0" smtClean="0"/>
              <a:t>- </a:t>
            </a:r>
            <a:r>
              <a:rPr lang="en-GB" dirty="0" smtClean="0"/>
              <a:t>the inconvenient </a:t>
            </a:r>
            <a:r>
              <a:rPr lang="en-GB" dirty="0" smtClean="0"/>
              <a:t>truth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Coding sensitivity – blessing and curse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8" y="2996952"/>
            <a:ext cx="1682185" cy="1730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080" y="2942758"/>
            <a:ext cx="1512167" cy="18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compared: Inputs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3264811" y="1087350"/>
            <a:ext cx="3312368" cy="3168352"/>
          </a:xfrm>
          <a:prstGeom prst="ellipse">
            <a:avLst/>
          </a:prstGeom>
          <a:noFill/>
          <a:ln w="9525" cap="flat" cmpd="sng" algn="ctr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000672" y="2132856"/>
            <a:ext cx="3312368" cy="3168352"/>
          </a:xfrm>
          <a:prstGeom prst="ellipse">
            <a:avLst/>
          </a:prstGeom>
          <a:noFill/>
          <a:ln w="9525" cap="flat" cmpd="sng" algn="ctr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6856" y="2492896"/>
            <a:ext cx="3312368" cy="3168352"/>
          </a:xfrm>
          <a:prstGeom prst="ellipse">
            <a:avLst/>
          </a:prstGeom>
          <a:noFill/>
          <a:ln w="9525" cap="flat" cmpd="sng" algn="ctr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950" y="3068960"/>
            <a:ext cx="1528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Age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Sex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Admission type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Diagnosis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Comorbidity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5028" y="294584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7846" y="4296790"/>
            <a:ext cx="15081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Deprivation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Palliative care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Previous admissions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Admission source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2785" y="3807623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Length of Stay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089" y="1110309"/>
            <a:ext cx="1332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SHMI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8584" y="4583069"/>
            <a:ext cx="1368152" cy="50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RAMI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9144" y="5097008"/>
            <a:ext cx="1400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HSMR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8944" y="157682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(deaths after discharge)</a:t>
            </a:r>
            <a:endParaRPr lang="en-GB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compared: Methods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41136"/>
              </p:ext>
            </p:extLst>
          </p:nvPr>
        </p:nvGraphicFramePr>
        <p:xfrm>
          <a:off x="1424608" y="1484784"/>
          <a:ext cx="6604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  <a:gridCol w="1651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HSMR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SHMI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RAMI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Included % inpatient</a:t>
                      </a:r>
                      <a:r>
                        <a:rPr lang="en-GB" baseline="0" dirty="0" smtClean="0"/>
                        <a:t> deaths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83% (main CCS groups)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100% plus</a:t>
                      </a:r>
                      <a:r>
                        <a:rPr lang="en-GB" baseline="0" dirty="0" smtClean="0"/>
                        <a:t> 30 day after discharge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100%</a:t>
                      </a:r>
                      <a:r>
                        <a:rPr lang="en-GB" baseline="0" dirty="0" smtClean="0"/>
                        <a:t> (all CCS groups)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Currency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Super spells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Spells</a:t>
                      </a:r>
                    </a:p>
                    <a:p>
                      <a:r>
                        <a:rPr lang="en-GB" baseline="0" dirty="0" smtClean="0"/>
                        <a:t>B</a:t>
                      </a:r>
                      <a:r>
                        <a:rPr lang="en-GB" dirty="0" smtClean="0"/>
                        <a:t>ed Days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Reference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Coefficient</a:t>
                      </a:r>
                      <a:r>
                        <a:rPr lang="en-GB" baseline="0" dirty="0" smtClean="0"/>
                        <a:t> calculation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Logistic regression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Logistic regression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Direct measurement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What</a:t>
                      </a:r>
                      <a:r>
                        <a:rPr lang="en-GB" baseline="0" dirty="0" smtClean="0"/>
                        <a:t> 100% means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Forecasted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average (current)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Forced average (current)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Actual</a:t>
                      </a:r>
                      <a:r>
                        <a:rPr lang="en-GB" baseline="0" dirty="0" smtClean="0"/>
                        <a:t> average (in reference period)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6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3" y="44684"/>
            <a:ext cx="9008999" cy="540000"/>
          </a:xfrm>
        </p:spPr>
        <p:txBody>
          <a:bodyPr/>
          <a:lstStyle/>
          <a:p>
            <a:r>
              <a:rPr lang="en-GB" dirty="0" smtClean="0"/>
              <a:t>Coding drift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395026"/>
            <a:ext cx="7329636" cy="4710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5056" y="113071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All acute peer average, RAMI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808984" y="2348880"/>
            <a:ext cx="0" cy="648072"/>
          </a:xfrm>
          <a:prstGeom prst="straightConnector1">
            <a:avLst/>
          </a:prstGeom>
          <a:solidFill>
            <a:srgbClr val="FF9900"/>
          </a:solidFill>
          <a:ln w="9525" cap="flat" cmpd="sng" algn="ctr">
            <a:solidFill>
              <a:srgbClr val="969696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512840" y="301975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Middle of 5 year reference period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761312" y="2150332"/>
            <a:ext cx="0" cy="360040"/>
          </a:xfrm>
          <a:prstGeom prst="straightConnector1">
            <a:avLst/>
          </a:prstGeom>
          <a:solidFill>
            <a:srgbClr val="FF9900"/>
          </a:solidFill>
          <a:ln w="9525" cap="flat" cmpd="sng" algn="ctr">
            <a:solidFill>
              <a:srgbClr val="969696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93260" y="166559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Seismic event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736" y="5088767"/>
            <a:ext cx="6901270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arthquake </a:t>
            </a:r>
            <a:r>
              <a:rPr lang="en-GB" dirty="0" smtClean="0"/>
              <a:t>in sepsis coding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29000"/>
            <a:ext cx="6624676" cy="325995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60" y="1196752"/>
            <a:ext cx="3176291" cy="237764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6181105" y="1772816"/>
            <a:ext cx="68039" cy="3888432"/>
          </a:xfrm>
          <a:prstGeom prst="line">
            <a:avLst/>
          </a:prstGeom>
          <a:solidFill>
            <a:srgbClr val="FF9900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60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pita Slide Master">
  <a:themeElements>
    <a:clrScheme name="CHKS Theme">
      <a:dk1>
        <a:srgbClr val="505253"/>
      </a:dk1>
      <a:lt1>
        <a:srgbClr val="FFFFFF"/>
      </a:lt1>
      <a:dk2>
        <a:srgbClr val="505253"/>
      </a:dk2>
      <a:lt2>
        <a:srgbClr val="9CA299"/>
      </a:lt2>
      <a:accent1>
        <a:srgbClr val="91004B"/>
      </a:accent1>
      <a:accent2>
        <a:srgbClr val="008566"/>
      </a:accent2>
      <a:accent3>
        <a:srgbClr val="4F2683"/>
      </a:accent3>
      <a:accent4>
        <a:srgbClr val="6773B6"/>
      </a:accent4>
      <a:accent5>
        <a:srgbClr val="FF5800"/>
      </a:accent5>
      <a:accent6>
        <a:srgbClr val="CA005D"/>
      </a:accent6>
      <a:hlink>
        <a:srgbClr val="4F2683"/>
      </a:hlink>
      <a:folHlink>
        <a:srgbClr val="A1C6C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rgbClr val="969696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rgbClr val="969696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/>
            </a:solidFill>
          </a:defRPr>
        </a:defPPr>
      </a:lstStyle>
    </a:txDef>
  </a:objectDefaults>
  <a:extraClrSchemeLst>
    <a:extraClrScheme>
      <a:clrScheme name="Capita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3">
        <a:dk1>
          <a:srgbClr val="005B82"/>
        </a:dk1>
        <a:lt1>
          <a:srgbClr val="FFFFFF"/>
        </a:lt1>
        <a:dk2>
          <a:srgbClr val="3DB7E4"/>
        </a:dk2>
        <a:lt2>
          <a:srgbClr val="C7C2BA"/>
        </a:lt2>
        <a:accent1>
          <a:srgbClr val="3DB7E4"/>
        </a:accent1>
        <a:accent2>
          <a:srgbClr val="F0AB00"/>
        </a:accent2>
        <a:accent3>
          <a:srgbClr val="FFFFFF"/>
        </a:accent3>
        <a:accent4>
          <a:srgbClr val="004C6E"/>
        </a:accent4>
        <a:accent5>
          <a:srgbClr val="AFD8EF"/>
        </a:accent5>
        <a:accent6>
          <a:srgbClr val="D99B00"/>
        </a:accent6>
        <a:hlink>
          <a:srgbClr val="631D76"/>
        </a:hlink>
        <a:folHlink>
          <a:srgbClr val="0085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14">
        <a:dk1>
          <a:srgbClr val="005B82"/>
        </a:dk1>
        <a:lt1>
          <a:srgbClr val="FFFFFF"/>
        </a:lt1>
        <a:dk2>
          <a:srgbClr val="005B82"/>
        </a:dk2>
        <a:lt2>
          <a:srgbClr val="C7C2BA"/>
        </a:lt2>
        <a:accent1>
          <a:srgbClr val="3DB7E4"/>
        </a:accent1>
        <a:accent2>
          <a:srgbClr val="F0AB00"/>
        </a:accent2>
        <a:accent3>
          <a:srgbClr val="FFFFFF"/>
        </a:accent3>
        <a:accent4>
          <a:srgbClr val="004C6E"/>
        </a:accent4>
        <a:accent5>
          <a:srgbClr val="AFD8EF"/>
        </a:accent5>
        <a:accent6>
          <a:srgbClr val="D99B00"/>
        </a:accent6>
        <a:hlink>
          <a:srgbClr val="631D76"/>
        </a:hlink>
        <a:folHlink>
          <a:srgbClr val="0085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KS_STANDARD_2017 FINAL.PPTX" id="{80201437-4F58-450D-9190-9D9FF67BB752}" vid="{86BA632B-94DC-48EF-85AB-B181F2F167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ublish Document" ma:contentTypeID="0x0101009BAB4F5BB2904331AA255A10D1737B1E00FB77746507A55B4794B076DC5C71356D" ma:contentTypeVersion="1" ma:contentTypeDescription="Custom content type used for published documents list." ma:contentTypeScope="" ma:versionID="5cc3992406b8a1626789596020d9a22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d6104e5d56d56c4ec4f50e504cc60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escription" minOccurs="0"/>
                <xsd:element ref="ns1:_DatePublished" minOccurs="0"/>
                <xsd:element ref="ns1:_OwnerName" minOccurs="0"/>
                <xsd:element ref="ns1:_OwnerEmail" minOccurs="0"/>
                <xsd:element ref="ns1:_DocumentCategory" minOccurs="0"/>
                <xsd:element ref="ns1:_Section" minOccurs="0"/>
                <xsd:element ref="ns1:_Keyword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_Description" ma:index="8" nillable="true" ma:displayName="Description" ma:internalName="_Description">
      <xsd:simpleType>
        <xsd:restriction base="dms:Note"/>
      </xsd:simpleType>
    </xsd:element>
    <xsd:element name="_DatePublished" ma:index="9" nillable="true" ma:displayName="Date Published" ma:format="DateTime" ma:internalName="_DatePublished">
      <xsd:simpleType>
        <xsd:restriction base="dms:DateTime"/>
      </xsd:simpleType>
    </xsd:element>
    <xsd:element name="_OwnerName" ma:index="10" nillable="true" ma:displayName="Owner Name" ma:internalName="_OwnerName">
      <xsd:simpleType>
        <xsd:restriction base="dms:Text">
          <xsd:maxLength value="255"/>
        </xsd:restriction>
      </xsd:simpleType>
    </xsd:element>
    <xsd:element name="_OwnerEmail" ma:index="11" nillable="true" ma:displayName="Owner Email" ma:internalName="_OwnerEmail">
      <xsd:simpleType>
        <xsd:restriction base="dms:Text">
          <xsd:maxLength value="255"/>
        </xsd:restriction>
      </xsd:simpleType>
    </xsd:element>
    <xsd:element name="_DocumentCategory" ma:index="12" nillable="true" ma:displayName="Document Category" ma:format="Dropdown" ma:internalName="_DocumentCategory">
      <xsd:simpleType>
        <xsd:restriction base="dms:Choice">
          <xsd:enumeration value="Accounts"/>
          <xsd:enumeration value="Certificate"/>
          <xsd:enumeration value="Form"/>
          <xsd:enumeration value="Guides"/>
          <xsd:enumeration value="Policy"/>
          <xsd:enumeration value="Statistics"/>
          <xsd:enumeration value="Structure chart"/>
          <xsd:enumeration value="Template"/>
        </xsd:restriction>
      </xsd:simpleType>
    </xsd:element>
    <xsd:element name="_Section" ma:index="13" nillable="true" ma:displayName="Section" ma:internalName="_Section">
      <xsd:simpleType>
        <xsd:restriction base="dms:Text">
          <xsd:maxLength value="255"/>
        </xsd:restriction>
      </xsd:simpleType>
    </xsd:element>
    <xsd:element name="_Keywords" ma:index="14" nillable="true" ma:displayName="Keywords" ma:internalName="_Keyword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DocumentCategory xmlns="http://schemas.microsoft.com/sharepoint/v3">Template</_DocumentCategory>
    <_Description xmlns="http://schemas.microsoft.com/sharepoint/v3">PowerPoint template</_Description>
    <_Keywords xmlns="http://schemas.microsoft.com/sharepoint/v3">PowerPoint template</_Keywords>
    <_Section xmlns="http://schemas.microsoft.com/sharepoint/v3">Marketing</_Section>
    <_DatePublished xmlns="http://schemas.microsoft.com/sharepoint/v3">2012-08-17T11:58:21+00:00</_DatePublished>
    <_OwnerEmail xmlns="http://schemas.microsoft.com/sharepoint/v3">shona.nichols@capita.co.uk</_OwnerEmail>
    <_OwnerName xmlns="http://schemas.microsoft.com/sharepoint/v3">sitecore\nicholss</_OwnerName>
  </documentManagement>
</p:properties>
</file>

<file path=customXml/itemProps1.xml><?xml version="1.0" encoding="utf-8"?>
<ds:datastoreItem xmlns:ds="http://schemas.openxmlformats.org/officeDocument/2006/customXml" ds:itemID="{1B02FC98-9AE6-49F7-96CB-12DB318D4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00AAF5-1B53-445C-BD9E-7873E5BC3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D30DD0A-D6B2-4F85-99AA-149AE208E8B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CHKS_STANDARD_2017 FINAL</Template>
  <TotalTime>408</TotalTime>
  <Words>408</Words>
  <Application>Microsoft Office PowerPoint</Application>
  <PresentationFormat>A4 Paper (210x297 mm)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Arial Bold</vt:lpstr>
      <vt:lpstr>Times New Roman</vt:lpstr>
      <vt:lpstr>Wingdings</vt:lpstr>
      <vt:lpstr>Capita Slide Master</vt:lpstr>
      <vt:lpstr>Hospital mortality measures SHMI, HSMR and RAMI compared</vt:lpstr>
      <vt:lpstr>Summary</vt:lpstr>
      <vt:lpstr>Why do we measure hospital mortality</vt:lpstr>
      <vt:lpstr>Risk adjustment:  Because patients are not all equal</vt:lpstr>
      <vt:lpstr>Common limitations</vt:lpstr>
      <vt:lpstr>Models compared: Inputs</vt:lpstr>
      <vt:lpstr>Models compared: Methods</vt:lpstr>
      <vt:lpstr>Coding drift</vt:lpstr>
      <vt:lpstr>Earthquake in sepsis coding</vt:lpstr>
      <vt:lpstr>Dealing with coding drift</vt:lpstr>
      <vt:lpstr>Models compared: Outputs</vt:lpstr>
      <vt:lpstr>Key messages</vt:lpstr>
    </vt:vector>
  </TitlesOfParts>
  <Company>Capita group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 of presentation&gt;</dc:title>
  <dc:creator>Raspin, Chris (CHKS)</dc:creator>
  <cp:lastModifiedBy>Raspin, Chris (CHKS)</cp:lastModifiedBy>
  <cp:revision>38</cp:revision>
  <cp:lastPrinted>2012-07-31T11:40:34Z</cp:lastPrinted>
  <dcterms:created xsi:type="dcterms:W3CDTF">2018-08-28T10:20:41Z</dcterms:created>
  <dcterms:modified xsi:type="dcterms:W3CDTF">2018-09-05T09:46:58Z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0x0101009BAB4F5BB2904331AA255A10D1737B1E00FB77746507A55B4794B076DC5C71356D</vt:lpwstr>
  </property>
  <property fmtid="{D5CDD505-2E9C-101B-9397-08002B2CF9AE}" pid="3" name="_Published">
    <vt:lpwstr>false</vt:lpwstr>
  </property>
  <property fmtid="{D5CDD505-2E9C-101B-9397-08002B2CF9AE}" pid="4" name="_Authorised">
    <vt:lpwstr>false</vt:lpwstr>
  </property>
  <property fmtid="{D5CDD505-2E9C-101B-9397-08002B2CF9AE}" pid="5" name="_Owner">
    <vt:lpwstr>sitecore\nicholss40</vt:lpwstr>
  </property>
  <property fmtid="{D5CDD505-2E9C-101B-9397-08002B2CF9AE}" pid="6" name="_NotifyGroup">
    <vt:lpwstr>false</vt:lpwstr>
  </property>
  <property fmtid="{D5CDD505-2E9C-101B-9397-08002B2CF9AE}" pid="7" name="_ContentReviewDate">
    <vt:lpwstr>2013-01-31T12:55:00+00:00</vt:lpwstr>
  </property>
  <property fmtid="{D5CDD505-2E9C-101B-9397-08002B2CF9AE}" pid="8" name="_OwnerName">
    <vt:lpwstr>sitecore\nicholss</vt:lpwstr>
  </property>
  <property fmtid="{D5CDD505-2E9C-101B-9397-08002B2CF9AE}" pid="9" name="_Section">
    <vt:lpwstr>Marketing</vt:lpwstr>
  </property>
  <property fmtid="{D5CDD505-2E9C-101B-9397-08002B2CF9AE}" pid="10" name="_DatePublished">
    <vt:lpwstr>2012-07-31T12:56:51+00:00</vt:lpwstr>
  </property>
  <property fmtid="{D5CDD505-2E9C-101B-9397-08002B2CF9AE}" pid="11" name="_OwnerEmail">
    <vt:lpwstr>shona.nichols@capita.co.uk</vt:lpwstr>
  </property>
</Properties>
</file>