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4" r:id="rId2"/>
    <p:sldId id="262" r:id="rId3"/>
    <p:sldId id="267" r:id="rId4"/>
    <p:sldId id="286" r:id="rId5"/>
    <p:sldId id="287" r:id="rId6"/>
    <p:sldId id="288" r:id="rId7"/>
    <p:sldId id="268" r:id="rId8"/>
    <p:sldId id="275" r:id="rId9"/>
    <p:sldId id="277" r:id="rId10"/>
    <p:sldId id="284" r:id="rId11"/>
    <p:sldId id="290" r:id="rId12"/>
    <p:sldId id="263" r:id="rId13"/>
    <p:sldId id="282" r:id="rId14"/>
    <p:sldId id="283" r:id="rId15"/>
    <p:sldId id="28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1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74"/>
  </p:normalViewPr>
  <p:slideViewPr>
    <p:cSldViewPr>
      <p:cViewPr varScale="1">
        <p:scale>
          <a:sx n="49" d="100"/>
          <a:sy n="49" d="100"/>
        </p:scale>
        <p:origin x="994"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9FC30D-1A6E-4B2E-98E4-15ECAC0C3AA0}" type="datetimeFigureOut">
              <a:rPr lang="en-GB" smtClean="0"/>
              <a:t>12/09/2018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C2777D-D271-4661-80B6-1660BC5B583E}" type="slidenum">
              <a:rPr lang="en-GB" smtClean="0"/>
              <a:t>‹#›</a:t>
            </a:fld>
            <a:endParaRPr lang="en-GB"/>
          </a:p>
        </p:txBody>
      </p:sp>
    </p:spTree>
    <p:extLst>
      <p:ext uri="{BB962C8B-B14F-4D97-AF65-F5344CB8AC3E}">
        <p14:creationId xmlns:p14="http://schemas.microsoft.com/office/powerpoint/2010/main" val="586464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significant change was the departure of Jeremy Hunt and appointment of West Suffolk MP Matt Hancock</a:t>
            </a:r>
          </a:p>
        </p:txBody>
      </p:sp>
      <p:sp>
        <p:nvSpPr>
          <p:cNvPr id="4" name="Slide Number Placeholder 3"/>
          <p:cNvSpPr>
            <a:spLocks noGrp="1"/>
          </p:cNvSpPr>
          <p:nvPr>
            <p:ph type="sldNum" sz="quarter" idx="5"/>
          </p:nvPr>
        </p:nvSpPr>
        <p:spPr/>
        <p:txBody>
          <a:bodyPr/>
          <a:lstStyle/>
          <a:p>
            <a:fld id="{DAC2777D-D271-4661-80B6-1660BC5B583E}" type="slidenum">
              <a:rPr lang="en-GB" smtClean="0"/>
              <a:t>2</a:t>
            </a:fld>
            <a:endParaRPr lang="en-GB"/>
          </a:p>
        </p:txBody>
      </p:sp>
    </p:spTree>
    <p:extLst>
      <p:ext uri="{BB962C8B-B14F-4D97-AF65-F5344CB8AC3E}">
        <p14:creationId xmlns:p14="http://schemas.microsoft.com/office/powerpoint/2010/main" val="822706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Matt Hancock big fan of Local Health and Care Record programme</a:t>
            </a:r>
          </a:p>
        </p:txBody>
      </p:sp>
      <p:sp>
        <p:nvSpPr>
          <p:cNvPr id="4" name="Slide Number Placeholder 3"/>
          <p:cNvSpPr>
            <a:spLocks noGrp="1"/>
          </p:cNvSpPr>
          <p:nvPr>
            <p:ph type="sldNum" sz="quarter" idx="5"/>
          </p:nvPr>
        </p:nvSpPr>
        <p:spPr/>
        <p:txBody>
          <a:bodyPr/>
          <a:lstStyle/>
          <a:p>
            <a:fld id="{DAC2777D-D271-4661-80B6-1660BC5B583E}" type="slidenum">
              <a:rPr lang="en-GB" smtClean="0"/>
              <a:t>5</a:t>
            </a:fld>
            <a:endParaRPr lang="en-GB"/>
          </a:p>
        </p:txBody>
      </p:sp>
    </p:spTree>
    <p:extLst>
      <p:ext uri="{BB962C8B-B14F-4D97-AF65-F5344CB8AC3E}">
        <p14:creationId xmlns:p14="http://schemas.microsoft.com/office/powerpoint/2010/main" val="300520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systems and procurement – something to watch out for</a:t>
            </a:r>
          </a:p>
        </p:txBody>
      </p:sp>
      <p:sp>
        <p:nvSpPr>
          <p:cNvPr id="4" name="Slide Number Placeholder 3"/>
          <p:cNvSpPr>
            <a:spLocks noGrp="1"/>
          </p:cNvSpPr>
          <p:nvPr>
            <p:ph type="sldNum" sz="quarter" idx="5"/>
          </p:nvPr>
        </p:nvSpPr>
        <p:spPr/>
        <p:txBody>
          <a:bodyPr/>
          <a:lstStyle/>
          <a:p>
            <a:fld id="{DAC2777D-D271-4661-80B6-1660BC5B583E}" type="slidenum">
              <a:rPr lang="en-GB" smtClean="0"/>
              <a:t>6</a:t>
            </a:fld>
            <a:endParaRPr lang="en-GB"/>
          </a:p>
        </p:txBody>
      </p:sp>
    </p:spTree>
    <p:extLst>
      <p:ext uri="{BB962C8B-B14F-4D97-AF65-F5344CB8AC3E}">
        <p14:creationId xmlns:p14="http://schemas.microsoft.com/office/powerpoint/2010/main" val="3357595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85372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208812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4117408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879432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1636005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66301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1688276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360531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91367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60833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36921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837752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C2CF47-84D8-4A1E-977B-121C60D3570F}" type="datetimeFigureOut">
              <a:rPr lang="en-GB" smtClean="0"/>
              <a:t>12/09/2018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BC9CC00-07DE-440C-BF2A-09029B57BEAF}" type="slidenum">
              <a:rPr lang="en-GB" smtClean="0"/>
              <a:t>‹#›</a:t>
            </a:fld>
            <a:endParaRPr lang="en-GB" dirty="0"/>
          </a:p>
        </p:txBody>
      </p:sp>
    </p:spTree>
    <p:extLst>
      <p:ext uri="{BB962C8B-B14F-4D97-AF65-F5344CB8AC3E}">
        <p14:creationId xmlns:p14="http://schemas.microsoft.com/office/powerpoint/2010/main" val="173835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2CF47-84D8-4A1E-977B-121C60D3570F}" type="datetimeFigureOut">
              <a:rPr lang="en-GB" smtClean="0"/>
              <a:t>12/09/2018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7" name="Rectangle 6"/>
          <p:cNvSpPr/>
          <p:nvPr userDrawn="1"/>
        </p:nvSpPr>
        <p:spPr>
          <a:xfrm>
            <a:off x="0" y="0"/>
            <a:ext cx="9144000" cy="2348880"/>
          </a:xfrm>
          <a:prstGeom prst="rect">
            <a:avLst/>
          </a:prstGeom>
          <a:gradFill>
            <a:gsLst>
              <a:gs pos="75000">
                <a:schemeClr val="bg1"/>
              </a:gs>
              <a:gs pos="14000">
                <a:srgbClr val="00A1D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9CC00-07DE-440C-BF2A-09029B57BEAF}" type="slidenum">
              <a:rPr lang="en-GB" smtClean="0"/>
              <a:t>‹#›</a:t>
            </a:fld>
            <a:endParaRPr lang="en-GB" dirty="0"/>
          </a:p>
        </p:txBody>
      </p:sp>
      <p:pic>
        <p:nvPicPr>
          <p:cNvPr id="8" name="Picture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5724128" y="125512"/>
            <a:ext cx="3240360" cy="1022311"/>
          </a:xfrm>
          <a:prstGeom prst="rect">
            <a:avLst/>
          </a:prstGeom>
        </p:spPr>
      </p:pic>
      <p:sp>
        <p:nvSpPr>
          <p:cNvPr id="9" name="Rectangle 8"/>
          <p:cNvSpPr/>
          <p:nvPr userDrawn="1"/>
        </p:nvSpPr>
        <p:spPr>
          <a:xfrm>
            <a:off x="0" y="6741368"/>
            <a:ext cx="9144000" cy="116632"/>
          </a:xfrm>
          <a:prstGeom prst="rect">
            <a:avLst/>
          </a:prstGeom>
          <a:solidFill>
            <a:srgbClr val="00A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60848"/>
            <a:ext cx="8229600" cy="406531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20843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digitalhealth.net/2016/01/gs1-demonstrator-sites-announced/"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85131" y="1238294"/>
            <a:ext cx="6694512" cy="12961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dirty="0">
              <a:solidFill>
                <a:schemeClr val="bg1">
                  <a:lumMod val="50000"/>
                </a:schemeClr>
              </a:solidFill>
            </a:endParaRPr>
          </a:p>
        </p:txBody>
      </p:sp>
      <p:sp>
        <p:nvSpPr>
          <p:cNvPr id="6" name="Title 1"/>
          <p:cNvSpPr txBox="1">
            <a:spLocks/>
          </p:cNvSpPr>
          <p:nvPr/>
        </p:nvSpPr>
        <p:spPr>
          <a:xfrm>
            <a:off x="899592" y="1772816"/>
            <a:ext cx="6694512" cy="129614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br>
              <a:rPr lang="en-GB" dirty="0">
                <a:solidFill>
                  <a:schemeClr val="bg1">
                    <a:lumMod val="50000"/>
                  </a:schemeClr>
                </a:solidFill>
              </a:rPr>
            </a:br>
            <a:endParaRPr lang="en-GB" dirty="0">
              <a:solidFill>
                <a:schemeClr val="bg1">
                  <a:lumMod val="50000"/>
                </a:schemeClr>
              </a:solidFill>
            </a:endParaRPr>
          </a:p>
        </p:txBody>
      </p:sp>
      <p:sp>
        <p:nvSpPr>
          <p:cNvPr id="7" name="Title 1"/>
          <p:cNvSpPr txBox="1">
            <a:spLocks/>
          </p:cNvSpPr>
          <p:nvPr/>
        </p:nvSpPr>
        <p:spPr>
          <a:xfrm>
            <a:off x="899592" y="2708920"/>
            <a:ext cx="6928259" cy="3121651"/>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4100" b="1" dirty="0">
                <a:solidFill>
                  <a:schemeClr val="bg1">
                    <a:lumMod val="50000"/>
                  </a:schemeClr>
                </a:solidFill>
              </a:rPr>
              <a:t>Market intelligence update</a:t>
            </a:r>
          </a:p>
          <a:p>
            <a:pPr algn="l"/>
            <a:r>
              <a:rPr lang="en-GB" sz="2400" dirty="0">
                <a:solidFill>
                  <a:schemeClr val="bg1">
                    <a:lumMod val="50000"/>
                  </a:schemeClr>
                </a:solidFill>
              </a:rPr>
              <a:t>September 2018</a:t>
            </a:r>
            <a:endParaRPr lang="en-GB" sz="2500" dirty="0">
              <a:solidFill>
                <a:schemeClr val="bg1">
                  <a:lumMod val="50000"/>
                </a:schemeClr>
              </a:solidFill>
            </a:endParaRPr>
          </a:p>
          <a:p>
            <a:pPr algn="l"/>
            <a:br>
              <a:rPr lang="en-GB" dirty="0">
                <a:solidFill>
                  <a:schemeClr val="bg1">
                    <a:lumMod val="50000"/>
                  </a:schemeClr>
                </a:solidFill>
              </a:rPr>
            </a:br>
            <a:endParaRPr lang="en-GB" dirty="0">
              <a:solidFill>
                <a:schemeClr val="bg1">
                  <a:lumMod val="50000"/>
                </a:schemeClr>
              </a:solidFill>
            </a:endParaRPr>
          </a:p>
        </p:txBody>
      </p:sp>
    </p:spTree>
    <p:extLst>
      <p:ext uri="{BB962C8B-B14F-4D97-AF65-F5344CB8AC3E}">
        <p14:creationId xmlns:p14="http://schemas.microsoft.com/office/powerpoint/2010/main" val="576448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9248" y="1988840"/>
            <a:ext cx="7023112" cy="4320480"/>
          </a:xfrm>
        </p:spPr>
        <p:txBody>
          <a:bodyPr>
            <a:normAutofit fontScale="90000"/>
          </a:bodyPr>
          <a:lstStyle/>
          <a:p>
            <a:pPr algn="l"/>
            <a:r>
              <a:rPr lang="en-GB" b="1" dirty="0">
                <a:solidFill>
                  <a:schemeClr val="bg1">
                    <a:lumMod val="50000"/>
                  </a:schemeClr>
                </a:solidFill>
              </a:rPr>
              <a:t>GDPR – May 2018</a:t>
            </a:r>
            <a:br>
              <a:rPr lang="en-GB" b="1" dirty="0">
                <a:solidFill>
                  <a:schemeClr val="bg1">
                    <a:lumMod val="50000"/>
                  </a:schemeClr>
                </a:solidFill>
              </a:rPr>
            </a:br>
            <a:r>
              <a:rPr lang="en-GB" sz="2800" dirty="0">
                <a:solidFill>
                  <a:schemeClr val="bg1">
                    <a:lumMod val="50000"/>
                  </a:schemeClr>
                </a:solidFill>
              </a:rPr>
              <a:t>- Appointment of a Data Protection Officer (job description is compliant with GDPR requirements)</a:t>
            </a:r>
            <a:br>
              <a:rPr lang="en-GB" sz="2800" dirty="0">
                <a:solidFill>
                  <a:schemeClr val="bg1">
                    <a:lumMod val="50000"/>
                  </a:schemeClr>
                </a:solidFill>
              </a:rPr>
            </a:br>
            <a:r>
              <a:rPr lang="en-GB" sz="2800" dirty="0">
                <a:solidFill>
                  <a:schemeClr val="bg1">
                    <a:lumMod val="50000"/>
                  </a:schemeClr>
                </a:solidFill>
              </a:rPr>
              <a:t>- Revision of information governance and related policies to address organisational accountability</a:t>
            </a:r>
            <a:br>
              <a:rPr lang="en-GB" sz="2800" dirty="0">
                <a:solidFill>
                  <a:schemeClr val="bg1">
                    <a:lumMod val="50000"/>
                  </a:schemeClr>
                </a:solidFill>
              </a:rPr>
            </a:br>
            <a:r>
              <a:rPr lang="en-GB" sz="2800" dirty="0">
                <a:solidFill>
                  <a:schemeClr val="bg1">
                    <a:lumMod val="50000"/>
                  </a:schemeClr>
                </a:solidFill>
              </a:rPr>
              <a:t>- Data Protection Officer reporting arrangements within the organisation, and statutory reporting requirements </a:t>
            </a:r>
            <a:br>
              <a:rPr lang="en-GB" sz="2800" dirty="0">
                <a:solidFill>
                  <a:schemeClr val="bg1">
                    <a:lumMod val="50000"/>
                  </a:schemeClr>
                </a:solidFill>
              </a:rPr>
            </a:br>
            <a:r>
              <a:rPr lang="en-GB" sz="2800" dirty="0">
                <a:solidFill>
                  <a:schemeClr val="bg1">
                    <a:lumMod val="50000"/>
                  </a:schemeClr>
                </a:solidFill>
              </a:rPr>
              <a:t>- Assessment and allocation of resources needed to support the Data Protection Officer role</a:t>
            </a:r>
            <a:br>
              <a:rPr lang="en-GB" sz="2800" dirty="0">
                <a:solidFill>
                  <a:schemeClr val="bg1">
                    <a:lumMod val="50000"/>
                  </a:schemeClr>
                </a:solidFill>
              </a:rPr>
            </a:br>
            <a:br>
              <a:rPr lang="en-GB" sz="28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spTree>
    <p:extLst>
      <p:ext uri="{BB962C8B-B14F-4D97-AF65-F5344CB8AC3E}">
        <p14:creationId xmlns:p14="http://schemas.microsoft.com/office/powerpoint/2010/main" val="2232799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9248" y="1988840"/>
            <a:ext cx="7023112" cy="4320480"/>
          </a:xfrm>
        </p:spPr>
        <p:txBody>
          <a:bodyPr>
            <a:normAutofit fontScale="90000"/>
          </a:bodyPr>
          <a:lstStyle/>
          <a:p>
            <a:pPr algn="l"/>
            <a:r>
              <a:rPr lang="en-GB" b="1" dirty="0">
                <a:solidFill>
                  <a:schemeClr val="bg1">
                    <a:lumMod val="50000"/>
                  </a:schemeClr>
                </a:solidFill>
              </a:rPr>
              <a:t>Scan4safety programme</a:t>
            </a:r>
            <a:br>
              <a:rPr lang="en-GB" b="1" dirty="0">
                <a:solidFill>
                  <a:schemeClr val="bg1">
                    <a:lumMod val="50000"/>
                  </a:schemeClr>
                </a:solidFill>
              </a:rPr>
            </a:br>
            <a:r>
              <a:rPr lang="en-GB" sz="2800" dirty="0">
                <a:solidFill>
                  <a:schemeClr val="bg1">
                    <a:lumMod val="50000"/>
                  </a:schemeClr>
                </a:solidFill>
              </a:rPr>
              <a:t>- Six demonstrator sites in the £12m Scan4Safety programme</a:t>
            </a:r>
            <a:br>
              <a:rPr lang="en-GB" sz="2800" dirty="0">
                <a:solidFill>
                  <a:schemeClr val="bg1">
                    <a:lumMod val="50000"/>
                  </a:schemeClr>
                </a:solidFill>
              </a:rPr>
            </a:br>
            <a:r>
              <a:rPr lang="en-GB" sz="2800" dirty="0">
                <a:solidFill>
                  <a:schemeClr val="bg1">
                    <a:lumMod val="50000"/>
                  </a:schemeClr>
                </a:solidFill>
              </a:rPr>
              <a:t>- Exploring whether the implementation of standard barcodes in the NHS could help improve patient</a:t>
            </a:r>
            <a:br>
              <a:rPr lang="en-GB" sz="2800" dirty="0">
                <a:solidFill>
                  <a:schemeClr val="bg1">
                    <a:lumMod val="50000"/>
                  </a:schemeClr>
                </a:solidFill>
              </a:rPr>
            </a:br>
            <a:r>
              <a:rPr lang="en-GB" sz="2800" dirty="0">
                <a:solidFill>
                  <a:schemeClr val="bg1">
                    <a:lumMod val="50000"/>
                  </a:schemeClr>
                </a:solidFill>
              </a:rPr>
              <a:t>safety and care</a:t>
            </a:r>
            <a:br>
              <a:rPr lang="en-GB" sz="2800" dirty="0">
                <a:solidFill>
                  <a:schemeClr val="bg1">
                    <a:lumMod val="50000"/>
                  </a:schemeClr>
                </a:solidFill>
              </a:rPr>
            </a:br>
            <a:r>
              <a:rPr lang="en-GB" sz="2800" dirty="0">
                <a:solidFill>
                  <a:schemeClr val="bg1">
                    <a:lumMod val="50000"/>
                  </a:schemeClr>
                </a:solidFill>
              </a:rPr>
              <a:t>- When a patient enters the hospital they are given a wristband with a </a:t>
            </a:r>
            <a:r>
              <a:rPr lang="en-GB" sz="2800" dirty="0">
                <a:solidFill>
                  <a:schemeClr val="bg1">
                    <a:lumMod val="50000"/>
                  </a:schemeClr>
                </a:solidFill>
                <a:hlinkClick r:id="rId2">
                  <a:extLst>
                    <a:ext uri="{A12FA001-AC4F-418D-AE19-62706E023703}">
                      <ahyp:hlinkClr xmlns:ahyp="http://schemas.microsoft.com/office/drawing/2018/hyperlinkcolor" val="tx"/>
                    </a:ext>
                  </a:extLst>
                </a:hlinkClick>
              </a:rPr>
              <a:t>standard barcode.</a:t>
            </a:r>
            <a:r>
              <a:rPr lang="en-GB" sz="2800" dirty="0">
                <a:solidFill>
                  <a:schemeClr val="bg1">
                    <a:lumMod val="50000"/>
                  </a:schemeClr>
                </a:solidFill>
              </a:rPr>
              <a:t> Information from the barcode is linked to the EPR and PAS.</a:t>
            </a:r>
            <a:br>
              <a:rPr lang="en-GB" sz="28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spTree>
    <p:extLst>
      <p:ext uri="{BB962C8B-B14F-4D97-AF65-F5344CB8AC3E}">
        <p14:creationId xmlns:p14="http://schemas.microsoft.com/office/powerpoint/2010/main" val="154294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772816"/>
            <a:ext cx="6694512" cy="1512168"/>
          </a:xfrm>
        </p:spPr>
        <p:txBody>
          <a:bodyPr>
            <a:normAutofit/>
          </a:bodyPr>
          <a:lstStyle/>
          <a:p>
            <a:pPr algn="l"/>
            <a:r>
              <a:rPr lang="en-GB" b="1" dirty="0">
                <a:solidFill>
                  <a:schemeClr val="bg1">
                    <a:lumMod val="50000"/>
                  </a:schemeClr>
                </a:solidFill>
              </a:rPr>
              <a:t>NHS Digital</a:t>
            </a:r>
            <a:br>
              <a:rPr lang="en-GB" dirty="0">
                <a:solidFill>
                  <a:schemeClr val="bg1">
                    <a:lumMod val="50000"/>
                  </a:schemeClr>
                </a:solidFill>
              </a:rPr>
            </a:br>
            <a:endParaRPr lang="en-GB" dirty="0">
              <a:solidFill>
                <a:schemeClr val="bg1">
                  <a:lumMod val="50000"/>
                </a:schemeClr>
              </a:solidFill>
            </a:endParaRPr>
          </a:p>
        </p:txBody>
      </p:sp>
      <p:sp>
        <p:nvSpPr>
          <p:cNvPr id="4" name="Rectangle 3"/>
          <p:cNvSpPr/>
          <p:nvPr/>
        </p:nvSpPr>
        <p:spPr>
          <a:xfrm>
            <a:off x="899592" y="2636912"/>
            <a:ext cx="6694512" cy="1631216"/>
          </a:xfrm>
          <a:prstGeom prst="rect">
            <a:avLst/>
          </a:prstGeom>
        </p:spPr>
        <p:txBody>
          <a:bodyPr wrap="square">
            <a:spAutoFit/>
          </a:bodyPr>
          <a:lstStyle/>
          <a:p>
            <a:r>
              <a:rPr lang="en-GB" sz="3200" dirty="0">
                <a:solidFill>
                  <a:schemeClr val="bg1">
                    <a:lumMod val="50000"/>
                  </a:schemeClr>
                </a:solidFill>
                <a:latin typeface="+mj-lt"/>
                <a:ea typeface="+mj-ea"/>
                <a:cs typeface="+mj-cs"/>
              </a:rPr>
              <a:t>Acute Data Alignment Programme (</a:t>
            </a:r>
            <a:r>
              <a:rPr lang="en-GB" sz="3200" dirty="0" err="1">
                <a:solidFill>
                  <a:schemeClr val="bg1">
                    <a:lumMod val="50000"/>
                  </a:schemeClr>
                </a:solidFill>
                <a:latin typeface="+mj-lt"/>
                <a:ea typeface="+mj-ea"/>
                <a:cs typeface="+mj-cs"/>
              </a:rPr>
              <a:t>ADAPt</a:t>
            </a:r>
            <a:r>
              <a:rPr lang="en-GB" sz="3200" dirty="0">
                <a:solidFill>
                  <a:schemeClr val="bg1">
                    <a:lumMod val="50000"/>
                  </a:schemeClr>
                </a:solidFill>
                <a:latin typeface="+mj-lt"/>
                <a:ea typeface="+mj-ea"/>
                <a:cs typeface="+mj-cs"/>
              </a:rPr>
              <a:t>)</a:t>
            </a:r>
          </a:p>
          <a:p>
            <a:endParaRPr lang="en-GB" dirty="0"/>
          </a:p>
          <a:p>
            <a:endParaRPr lang="en-GB" dirty="0"/>
          </a:p>
        </p:txBody>
      </p:sp>
    </p:spTree>
    <p:extLst>
      <p:ext uri="{BB962C8B-B14F-4D97-AF65-F5344CB8AC3E}">
        <p14:creationId xmlns:p14="http://schemas.microsoft.com/office/powerpoint/2010/main" val="74799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772816"/>
            <a:ext cx="6694512" cy="1512168"/>
          </a:xfrm>
        </p:spPr>
        <p:txBody>
          <a:bodyPr>
            <a:normAutofit/>
          </a:bodyPr>
          <a:lstStyle/>
          <a:p>
            <a:pPr algn="l"/>
            <a:r>
              <a:rPr lang="en-GB" b="1" dirty="0">
                <a:solidFill>
                  <a:schemeClr val="bg1">
                    <a:lumMod val="50000"/>
                  </a:schemeClr>
                </a:solidFill>
              </a:rPr>
              <a:t>NHS Digital</a:t>
            </a:r>
            <a:br>
              <a:rPr lang="en-GB" dirty="0">
                <a:solidFill>
                  <a:schemeClr val="bg1">
                    <a:lumMod val="50000"/>
                  </a:schemeClr>
                </a:solidFill>
              </a:rPr>
            </a:br>
            <a:endParaRPr lang="en-GB" dirty="0">
              <a:solidFill>
                <a:schemeClr val="bg1">
                  <a:lumMod val="50000"/>
                </a:schemeClr>
              </a:solidFill>
            </a:endParaRPr>
          </a:p>
        </p:txBody>
      </p:sp>
      <p:sp>
        <p:nvSpPr>
          <p:cNvPr id="4" name="Rectangle 3"/>
          <p:cNvSpPr/>
          <p:nvPr/>
        </p:nvSpPr>
        <p:spPr>
          <a:xfrm>
            <a:off x="899592" y="2636912"/>
            <a:ext cx="6694512" cy="3693319"/>
          </a:xfrm>
          <a:prstGeom prst="rect">
            <a:avLst/>
          </a:prstGeom>
        </p:spPr>
        <p:txBody>
          <a:bodyPr wrap="square">
            <a:spAutoFit/>
          </a:bodyPr>
          <a:lstStyle/>
          <a:p>
            <a:pPr marL="342900" indent="-342900">
              <a:buFontTx/>
              <a:buChar char="-"/>
            </a:pPr>
            <a:r>
              <a:rPr lang="en-GB" sz="2400" dirty="0">
                <a:solidFill>
                  <a:schemeClr val="bg1">
                    <a:lumMod val="50000"/>
                  </a:schemeClr>
                </a:solidFill>
                <a:latin typeface="+mj-lt"/>
                <a:ea typeface="+mj-ea"/>
                <a:cs typeface="+mj-cs"/>
              </a:rPr>
              <a:t>Integrates data on privately funded healthcare into NHS systems and standards for the first time</a:t>
            </a:r>
          </a:p>
          <a:p>
            <a:pPr marL="342900" indent="-342900">
              <a:buFontTx/>
              <a:buChar char="-"/>
            </a:pPr>
            <a:r>
              <a:rPr lang="en-GB" sz="2400" dirty="0">
                <a:solidFill>
                  <a:schemeClr val="bg1">
                    <a:lumMod val="50000"/>
                  </a:schemeClr>
                </a:solidFill>
                <a:latin typeface="+mj-lt"/>
                <a:ea typeface="+mj-ea"/>
                <a:cs typeface="+mj-cs"/>
              </a:rPr>
              <a:t>Improve visibility of quality in private care and promoting the completeness of patient records, where some care has been received privately</a:t>
            </a:r>
          </a:p>
          <a:p>
            <a:pPr marL="342900" indent="-342900">
              <a:buFontTx/>
              <a:buChar char="-"/>
            </a:pPr>
            <a:r>
              <a:rPr lang="en-GB" sz="2400" dirty="0">
                <a:solidFill>
                  <a:schemeClr val="bg1">
                    <a:lumMod val="50000"/>
                  </a:schemeClr>
                </a:solidFill>
                <a:latin typeface="+mj-lt"/>
                <a:ea typeface="+mj-ea"/>
                <a:cs typeface="+mj-cs"/>
              </a:rPr>
              <a:t>Provide insights into patient outcomes in the private sector and how they compare with the NHS</a:t>
            </a:r>
          </a:p>
          <a:p>
            <a:endParaRPr lang="en-GB" dirty="0"/>
          </a:p>
          <a:p>
            <a:r>
              <a:rPr lang="en-GB" sz="2400" dirty="0"/>
              <a:t>https://www.phin.org.uk/</a:t>
            </a:r>
          </a:p>
        </p:txBody>
      </p:sp>
    </p:spTree>
    <p:extLst>
      <p:ext uri="{BB962C8B-B14F-4D97-AF65-F5344CB8AC3E}">
        <p14:creationId xmlns:p14="http://schemas.microsoft.com/office/powerpoint/2010/main" val="2172972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772816"/>
            <a:ext cx="6694512" cy="1512168"/>
          </a:xfrm>
        </p:spPr>
        <p:txBody>
          <a:bodyPr>
            <a:normAutofit/>
          </a:bodyPr>
          <a:lstStyle/>
          <a:p>
            <a:pPr algn="l"/>
            <a:r>
              <a:rPr lang="en-GB" b="1" dirty="0">
                <a:solidFill>
                  <a:schemeClr val="bg1">
                    <a:lumMod val="50000"/>
                  </a:schemeClr>
                </a:solidFill>
              </a:rPr>
              <a:t>NHS Digital</a:t>
            </a:r>
            <a:br>
              <a:rPr lang="en-GB" dirty="0">
                <a:solidFill>
                  <a:schemeClr val="bg1">
                    <a:lumMod val="50000"/>
                  </a:schemeClr>
                </a:solidFill>
              </a:rPr>
            </a:br>
            <a:endParaRPr lang="en-GB" dirty="0">
              <a:solidFill>
                <a:schemeClr val="bg1">
                  <a:lumMod val="50000"/>
                </a:schemeClr>
              </a:solidFill>
            </a:endParaRPr>
          </a:p>
        </p:txBody>
      </p:sp>
      <p:sp>
        <p:nvSpPr>
          <p:cNvPr id="4" name="Rectangle 3"/>
          <p:cNvSpPr/>
          <p:nvPr/>
        </p:nvSpPr>
        <p:spPr>
          <a:xfrm>
            <a:off x="899592" y="2636912"/>
            <a:ext cx="6694512" cy="3693319"/>
          </a:xfrm>
          <a:prstGeom prst="rect">
            <a:avLst/>
          </a:prstGeom>
        </p:spPr>
        <p:txBody>
          <a:bodyPr wrap="square">
            <a:spAutoFit/>
          </a:bodyPr>
          <a:lstStyle/>
          <a:p>
            <a:r>
              <a:rPr lang="en-GB" sz="2400" dirty="0">
                <a:solidFill>
                  <a:schemeClr val="bg1">
                    <a:lumMod val="50000"/>
                  </a:schemeClr>
                </a:solidFill>
                <a:latin typeface="+mj-lt"/>
                <a:ea typeface="+mj-ea"/>
                <a:cs typeface="+mj-cs"/>
              </a:rPr>
              <a:t>January 2018 – National Guidance data off-shoring and cloud computing for health and social care</a:t>
            </a:r>
          </a:p>
          <a:p>
            <a:endParaRPr lang="en-GB" sz="2400" dirty="0">
              <a:solidFill>
                <a:schemeClr val="bg1">
                  <a:lumMod val="50000"/>
                </a:schemeClr>
              </a:solidFill>
              <a:latin typeface="+mj-lt"/>
              <a:ea typeface="+mj-ea"/>
              <a:cs typeface="+mj-cs"/>
            </a:endParaRPr>
          </a:p>
          <a:p>
            <a:r>
              <a:rPr lang="en-GB" sz="2400" dirty="0">
                <a:solidFill>
                  <a:schemeClr val="bg1">
                    <a:lumMod val="50000"/>
                  </a:schemeClr>
                </a:solidFill>
                <a:latin typeface="+mj-lt"/>
                <a:ea typeface="+mj-ea"/>
                <a:cs typeface="+mj-cs"/>
              </a:rPr>
              <a:t>The guidance will ensure that organisations know how to use these solutions safely and securely, given tighter restrictions on the processing and transfer of personal data are being brought in through the launch of the General Data Protection Regulation (GDPR) in May. </a:t>
            </a:r>
          </a:p>
          <a:p>
            <a:endParaRPr lang="en-GB" dirty="0"/>
          </a:p>
        </p:txBody>
      </p:sp>
    </p:spTree>
    <p:extLst>
      <p:ext uri="{BB962C8B-B14F-4D97-AF65-F5344CB8AC3E}">
        <p14:creationId xmlns:p14="http://schemas.microsoft.com/office/powerpoint/2010/main" val="3793725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772816"/>
            <a:ext cx="6694512" cy="1512168"/>
          </a:xfrm>
        </p:spPr>
        <p:txBody>
          <a:bodyPr>
            <a:normAutofit/>
          </a:bodyPr>
          <a:lstStyle/>
          <a:p>
            <a:pPr algn="l"/>
            <a:r>
              <a:rPr lang="en-GB" b="1" dirty="0">
                <a:solidFill>
                  <a:schemeClr val="bg1">
                    <a:lumMod val="50000"/>
                  </a:schemeClr>
                </a:solidFill>
              </a:rPr>
              <a:t>NHS Digital</a:t>
            </a:r>
            <a:br>
              <a:rPr lang="en-GB" dirty="0">
                <a:solidFill>
                  <a:schemeClr val="bg1">
                    <a:lumMod val="50000"/>
                  </a:schemeClr>
                </a:solidFill>
              </a:rPr>
            </a:br>
            <a:endParaRPr lang="en-GB" dirty="0">
              <a:solidFill>
                <a:schemeClr val="bg1">
                  <a:lumMod val="50000"/>
                </a:schemeClr>
              </a:solidFill>
            </a:endParaRPr>
          </a:p>
        </p:txBody>
      </p:sp>
      <p:sp>
        <p:nvSpPr>
          <p:cNvPr id="4" name="Rectangle 3"/>
          <p:cNvSpPr/>
          <p:nvPr/>
        </p:nvSpPr>
        <p:spPr>
          <a:xfrm>
            <a:off x="899592" y="2636912"/>
            <a:ext cx="6694512" cy="4093428"/>
          </a:xfrm>
          <a:prstGeom prst="rect">
            <a:avLst/>
          </a:prstGeom>
        </p:spPr>
        <p:txBody>
          <a:bodyPr wrap="square">
            <a:spAutoFit/>
          </a:bodyPr>
          <a:lstStyle/>
          <a:p>
            <a:r>
              <a:rPr lang="en-GB" sz="3200" dirty="0">
                <a:solidFill>
                  <a:schemeClr val="bg1">
                    <a:lumMod val="50000"/>
                  </a:schemeClr>
                </a:solidFill>
                <a:latin typeface="+mj-lt"/>
                <a:ea typeface="+mj-ea"/>
                <a:cs typeface="+mj-cs"/>
              </a:rPr>
              <a:t>100 per cent of trusts switched over to e-Referral Service</a:t>
            </a:r>
          </a:p>
          <a:p>
            <a:r>
              <a:rPr lang="en-GB" sz="3200" dirty="0">
                <a:solidFill>
                  <a:schemeClr val="bg1">
                    <a:lumMod val="50000"/>
                  </a:schemeClr>
                </a:solidFill>
                <a:latin typeface="+mj-lt"/>
                <a:ea typeface="+mj-ea"/>
                <a:cs typeface="+mj-cs"/>
              </a:rPr>
              <a:t>“The NHS e-Referrals service works safely and quickly, it is a fantastic achievement all 150 acute hospital trusts are now on board ahead of the 1 October deadline.”</a:t>
            </a:r>
          </a:p>
          <a:p>
            <a:endParaRPr lang="en-GB" dirty="0"/>
          </a:p>
          <a:p>
            <a:endParaRPr lang="en-GB" dirty="0"/>
          </a:p>
        </p:txBody>
      </p:sp>
    </p:spTree>
    <p:extLst>
      <p:ext uri="{BB962C8B-B14F-4D97-AF65-F5344CB8AC3E}">
        <p14:creationId xmlns:p14="http://schemas.microsoft.com/office/powerpoint/2010/main" val="242091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5556" y="1772816"/>
            <a:ext cx="6694512" cy="1152128"/>
          </a:xfrm>
        </p:spPr>
        <p:txBody>
          <a:bodyPr>
            <a:normAutofit fontScale="90000"/>
          </a:bodyPr>
          <a:lstStyle/>
          <a:p>
            <a:pPr algn="l"/>
            <a:r>
              <a:rPr lang="en-GB" sz="4900" b="1" dirty="0">
                <a:solidFill>
                  <a:schemeClr val="bg1">
                    <a:lumMod val="50000"/>
                  </a:schemeClr>
                </a:solidFill>
              </a:rPr>
              <a:t>Matt Hancock</a:t>
            </a:r>
            <a:br>
              <a:rPr lang="en-GB" sz="4900" b="1" dirty="0">
                <a:solidFill>
                  <a:schemeClr val="bg1">
                    <a:lumMod val="50000"/>
                  </a:schemeClr>
                </a:solidFill>
              </a:rPr>
            </a:br>
            <a:br>
              <a:rPr lang="en-GB" sz="4900" b="1" dirty="0">
                <a:solidFill>
                  <a:schemeClr val="bg1">
                    <a:lumMod val="50000"/>
                  </a:schemeClr>
                </a:solidFill>
              </a:rPr>
            </a:br>
            <a:br>
              <a:rPr lang="en-GB" sz="4900" dirty="0">
                <a:solidFill>
                  <a:schemeClr val="bg1">
                    <a:lumMod val="50000"/>
                  </a:schemeClr>
                </a:solidFill>
              </a:rPr>
            </a:br>
            <a:endParaRPr lang="en-GB" b="1" dirty="0">
              <a:solidFill>
                <a:schemeClr val="tx1">
                  <a:lumMod val="50000"/>
                  <a:lumOff val="50000"/>
                </a:schemeClr>
              </a:solidFill>
            </a:endParaRPr>
          </a:p>
        </p:txBody>
      </p:sp>
      <p:sp>
        <p:nvSpPr>
          <p:cNvPr id="4" name="Title 1"/>
          <p:cNvSpPr txBox="1">
            <a:spLocks/>
          </p:cNvSpPr>
          <p:nvPr/>
        </p:nvSpPr>
        <p:spPr>
          <a:xfrm>
            <a:off x="775556" y="2924944"/>
            <a:ext cx="6552728" cy="25922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300" dirty="0">
                <a:solidFill>
                  <a:schemeClr val="bg1">
                    <a:lumMod val="50000"/>
                  </a:schemeClr>
                </a:solidFill>
              </a:rPr>
              <a:t>Secretary of State </a:t>
            </a:r>
          </a:p>
          <a:p>
            <a:pPr algn="l"/>
            <a:r>
              <a:rPr lang="en-GB" sz="3300" dirty="0">
                <a:solidFill>
                  <a:schemeClr val="bg1">
                    <a:lumMod val="50000"/>
                  </a:schemeClr>
                </a:solidFill>
              </a:rPr>
              <a:t>for Health</a:t>
            </a:r>
          </a:p>
          <a:p>
            <a:pPr algn="l"/>
            <a:endParaRPr lang="en-GB" sz="3300" dirty="0">
              <a:solidFill>
                <a:schemeClr val="bg1">
                  <a:lumMod val="50000"/>
                </a:schemeClr>
              </a:solidFill>
            </a:endParaRPr>
          </a:p>
          <a:p>
            <a:pPr algn="l"/>
            <a:endParaRPr lang="en-GB" sz="3300" dirty="0">
              <a:solidFill>
                <a:schemeClr val="bg1">
                  <a:lumMod val="50000"/>
                </a:schemeClr>
              </a:solidFill>
            </a:endParaRPr>
          </a:p>
          <a:p>
            <a:pPr algn="l"/>
            <a:endParaRPr lang="en-GB" sz="3300" dirty="0">
              <a:solidFill>
                <a:schemeClr val="bg1">
                  <a:lumMod val="50000"/>
                </a:schemeClr>
              </a:solidFill>
            </a:endParaRPr>
          </a:p>
          <a:p>
            <a:pPr algn="l"/>
            <a:endParaRPr lang="en-GB" sz="3300" dirty="0">
              <a:solidFill>
                <a:schemeClr val="bg1">
                  <a:lumMod val="50000"/>
                </a:schemeClr>
              </a:solidFill>
            </a:endParaRPr>
          </a:p>
          <a:p>
            <a:pPr algn="l"/>
            <a:endParaRPr lang="en-GB" sz="3300" dirty="0">
              <a:solidFill>
                <a:schemeClr val="bg1">
                  <a:lumMod val="50000"/>
                </a:schemeClr>
              </a:solidFill>
            </a:endParaRPr>
          </a:p>
        </p:txBody>
      </p:sp>
      <p:pic>
        <p:nvPicPr>
          <p:cNvPr id="7" name="Picture 6">
            <a:extLst>
              <a:ext uri="{FF2B5EF4-FFF2-40B4-BE49-F238E27FC236}">
                <a16:creationId xmlns:a16="http://schemas.microsoft.com/office/drawing/2014/main" id="{AFB06EB9-92F1-49D9-BB27-6BDCD3A119FE}"/>
              </a:ext>
            </a:extLst>
          </p:cNvPr>
          <p:cNvPicPr>
            <a:picLocks noChangeAspect="1"/>
          </p:cNvPicPr>
          <p:nvPr/>
        </p:nvPicPr>
        <p:blipFill>
          <a:blip r:embed="rId3"/>
          <a:stretch>
            <a:fillRect/>
          </a:stretch>
        </p:blipFill>
        <p:spPr>
          <a:xfrm>
            <a:off x="4338816" y="1938528"/>
            <a:ext cx="3997216" cy="3989058"/>
          </a:xfrm>
          <a:prstGeom prst="rect">
            <a:avLst/>
          </a:prstGeom>
        </p:spPr>
      </p:pic>
    </p:spTree>
    <p:extLst>
      <p:ext uri="{BB962C8B-B14F-4D97-AF65-F5344CB8AC3E}">
        <p14:creationId xmlns:p14="http://schemas.microsoft.com/office/powerpoint/2010/main" val="1425886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348880"/>
          </a:xfrm>
          <a:prstGeom prst="rect">
            <a:avLst/>
          </a:prstGeom>
          <a:gradFill>
            <a:gsLst>
              <a:gs pos="75000">
                <a:schemeClr val="bg1"/>
              </a:gs>
              <a:gs pos="14000">
                <a:srgbClr val="00A1D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1151619" y="1988840"/>
            <a:ext cx="6840761" cy="4419872"/>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6200" dirty="0">
                <a:solidFill>
                  <a:schemeClr val="bg1">
                    <a:lumMod val="50000"/>
                  </a:schemeClr>
                </a:solidFill>
              </a:rPr>
              <a:t>For too long, decisions on health and care have seemed to involve a trade-off – improving patient outcomes at the expense of placing ever more pressure on staff, while reducing the demands on staff has been seen to have an impact on patient care.</a:t>
            </a:r>
          </a:p>
          <a:p>
            <a:r>
              <a:rPr lang="en-GB" sz="9800" b="1" dirty="0">
                <a:solidFill>
                  <a:schemeClr val="bg1">
                    <a:lumMod val="50000"/>
                  </a:schemeClr>
                </a:solidFill>
              </a:rPr>
              <a:t>Technology and data innovation</a:t>
            </a:r>
            <a:r>
              <a:rPr lang="en-GB" sz="5400" dirty="0"/>
              <a:t> </a:t>
            </a:r>
            <a:r>
              <a:rPr lang="en-GB" sz="6200" dirty="0">
                <a:solidFill>
                  <a:schemeClr val="bg1">
                    <a:lumMod val="50000"/>
                  </a:schemeClr>
                </a:solidFill>
              </a:rPr>
              <a:t>offers an opportunity to move past this binary approach.</a:t>
            </a:r>
          </a:p>
          <a:p>
            <a:pPr algn="l"/>
            <a:br>
              <a:rPr lang="en-GB" sz="40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25512"/>
            <a:ext cx="3240360" cy="1022311"/>
          </a:xfrm>
          <a:prstGeom prst="rect">
            <a:avLst/>
          </a:prstGeom>
        </p:spPr>
      </p:pic>
      <p:sp>
        <p:nvSpPr>
          <p:cNvPr id="7" name="Rectangle 6"/>
          <p:cNvSpPr/>
          <p:nvPr/>
        </p:nvSpPr>
        <p:spPr>
          <a:xfrm>
            <a:off x="0" y="6741368"/>
            <a:ext cx="9144000" cy="116632"/>
          </a:xfrm>
          <a:prstGeom prst="rect">
            <a:avLst/>
          </a:prstGeom>
          <a:solidFill>
            <a:srgbClr val="00A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2429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348880"/>
          </a:xfrm>
          <a:prstGeom prst="rect">
            <a:avLst/>
          </a:prstGeom>
          <a:gradFill>
            <a:gsLst>
              <a:gs pos="75000">
                <a:schemeClr val="bg1"/>
              </a:gs>
              <a:gs pos="14000">
                <a:srgbClr val="00A1D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1529662" y="2060848"/>
            <a:ext cx="6084676" cy="430324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6200" dirty="0">
                <a:solidFill>
                  <a:schemeClr val="bg1">
                    <a:lumMod val="50000"/>
                  </a:schemeClr>
                </a:solidFill>
              </a:rPr>
              <a:t>We know from painful experience that putting data into one big database is bad practice. But likewise, having thousands of databases that don’t talk to each other costs lives too. </a:t>
            </a:r>
          </a:p>
          <a:p>
            <a:r>
              <a:rPr lang="en-GB" sz="9800" b="1" dirty="0">
                <a:solidFill>
                  <a:schemeClr val="bg1">
                    <a:lumMod val="50000"/>
                  </a:schemeClr>
                </a:solidFill>
              </a:rPr>
              <a:t>So our systems need to be able to talk to each other</a:t>
            </a:r>
            <a:br>
              <a:rPr lang="en-GB" sz="40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25512"/>
            <a:ext cx="3240360" cy="1022311"/>
          </a:xfrm>
          <a:prstGeom prst="rect">
            <a:avLst/>
          </a:prstGeom>
        </p:spPr>
      </p:pic>
      <p:sp>
        <p:nvSpPr>
          <p:cNvPr id="7" name="Rectangle 6"/>
          <p:cNvSpPr/>
          <p:nvPr/>
        </p:nvSpPr>
        <p:spPr>
          <a:xfrm>
            <a:off x="0" y="6741368"/>
            <a:ext cx="9144000" cy="116632"/>
          </a:xfrm>
          <a:prstGeom prst="rect">
            <a:avLst/>
          </a:prstGeom>
          <a:solidFill>
            <a:srgbClr val="00A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011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348880"/>
          </a:xfrm>
          <a:prstGeom prst="rect">
            <a:avLst/>
          </a:prstGeom>
          <a:gradFill>
            <a:gsLst>
              <a:gs pos="75000">
                <a:schemeClr val="bg1"/>
              </a:gs>
              <a:gs pos="14000">
                <a:srgbClr val="00A1D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899592" y="2060848"/>
            <a:ext cx="6714746" cy="430324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0000" b="1" dirty="0">
                <a:solidFill>
                  <a:schemeClr val="bg1">
                    <a:lumMod val="50000"/>
                  </a:schemeClr>
                </a:solidFill>
              </a:rPr>
              <a:t>Local Health and Care Record programme</a:t>
            </a:r>
          </a:p>
          <a:p>
            <a:pPr algn="l"/>
            <a:endParaRPr lang="en-GB" sz="7200" dirty="0">
              <a:solidFill>
                <a:schemeClr val="bg1">
                  <a:lumMod val="50000"/>
                </a:schemeClr>
              </a:solidFill>
            </a:endParaRPr>
          </a:p>
          <a:p>
            <a:pPr algn="l"/>
            <a:r>
              <a:rPr lang="en-GB" sz="7000" dirty="0">
                <a:solidFill>
                  <a:schemeClr val="bg1">
                    <a:lumMod val="50000"/>
                  </a:schemeClr>
                </a:solidFill>
              </a:rPr>
              <a:t>- Follows Local Digital Roadmaps (2016)</a:t>
            </a:r>
          </a:p>
          <a:p>
            <a:pPr algn="l"/>
            <a:r>
              <a:rPr lang="en-GB" sz="7000" dirty="0">
                <a:solidFill>
                  <a:schemeClr val="bg1">
                    <a:lumMod val="50000"/>
                  </a:schemeClr>
                </a:solidFill>
              </a:rPr>
              <a:t>- Build on existing local leadership, accelerate the compliant, secure and ethical sharing of information to improve patient care locally and help spread benefits more rapidly across England</a:t>
            </a:r>
          </a:p>
          <a:p>
            <a:br>
              <a:rPr lang="en-GB" sz="40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125512"/>
            <a:ext cx="3240360" cy="1022311"/>
          </a:xfrm>
          <a:prstGeom prst="rect">
            <a:avLst/>
          </a:prstGeom>
        </p:spPr>
      </p:pic>
      <p:sp>
        <p:nvSpPr>
          <p:cNvPr id="7" name="Rectangle 6"/>
          <p:cNvSpPr/>
          <p:nvPr/>
        </p:nvSpPr>
        <p:spPr>
          <a:xfrm>
            <a:off x="0" y="6741368"/>
            <a:ext cx="9144000" cy="116632"/>
          </a:xfrm>
          <a:prstGeom prst="rect">
            <a:avLst/>
          </a:prstGeom>
          <a:solidFill>
            <a:srgbClr val="00A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9931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2348880"/>
          </a:xfrm>
          <a:prstGeom prst="rect">
            <a:avLst/>
          </a:prstGeom>
          <a:gradFill>
            <a:gsLst>
              <a:gs pos="75000">
                <a:schemeClr val="bg1"/>
              </a:gs>
              <a:gs pos="14000">
                <a:srgbClr val="00A1D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899592" y="2060848"/>
            <a:ext cx="6714746" cy="4303240"/>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7000" dirty="0">
              <a:solidFill>
                <a:schemeClr val="bg1">
                  <a:lumMod val="50000"/>
                </a:schemeClr>
              </a:solidFill>
            </a:endParaRPr>
          </a:p>
          <a:p>
            <a:pPr algn="l"/>
            <a:r>
              <a:rPr lang="en-GB" sz="7000" dirty="0">
                <a:solidFill>
                  <a:schemeClr val="bg1">
                    <a:lumMod val="50000"/>
                  </a:schemeClr>
                </a:solidFill>
              </a:rPr>
              <a:t>“We will publish robust standards in the coming weeks that IT systems must meet if they’re going to be bought by anyone in the NHS. No system will be allowed to be bought that does not meet these standards. Existing systems will have to be upgraded to meet them.”</a:t>
            </a:r>
            <a:br>
              <a:rPr lang="en-GB" sz="4000" dirty="0">
                <a:solidFill>
                  <a:schemeClr val="bg1">
                    <a:lumMod val="50000"/>
                  </a:schemeClr>
                </a:solidFill>
              </a:rPr>
            </a:br>
            <a:br>
              <a:rPr lang="en-GB" dirty="0">
                <a:solidFill>
                  <a:schemeClr val="bg1">
                    <a:lumMod val="50000"/>
                  </a:schemeClr>
                </a:solidFill>
              </a:rPr>
            </a:br>
            <a:endParaRPr lang="en-GB" dirty="0">
              <a:solidFill>
                <a:schemeClr val="bg1">
                  <a:lumMod val="50000"/>
                </a:schemeClr>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125512"/>
            <a:ext cx="3240360" cy="1022311"/>
          </a:xfrm>
          <a:prstGeom prst="rect">
            <a:avLst/>
          </a:prstGeom>
        </p:spPr>
      </p:pic>
      <p:sp>
        <p:nvSpPr>
          <p:cNvPr id="7" name="Rectangle 6"/>
          <p:cNvSpPr/>
          <p:nvPr/>
        </p:nvSpPr>
        <p:spPr>
          <a:xfrm>
            <a:off x="0" y="6741368"/>
            <a:ext cx="9144000" cy="116632"/>
          </a:xfrm>
          <a:prstGeom prst="rect">
            <a:avLst/>
          </a:prstGeom>
          <a:solidFill>
            <a:srgbClr val="00A1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616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4744" y="3068960"/>
            <a:ext cx="6694512" cy="1512168"/>
          </a:xfrm>
        </p:spPr>
        <p:txBody>
          <a:bodyPr>
            <a:normAutofit fontScale="90000"/>
          </a:bodyPr>
          <a:lstStyle/>
          <a:p>
            <a:pPr algn="l"/>
            <a:r>
              <a:rPr lang="en-GB" b="1" dirty="0">
                <a:solidFill>
                  <a:schemeClr val="bg1">
                    <a:lumMod val="50000"/>
                  </a:schemeClr>
                </a:solidFill>
              </a:rPr>
              <a:t>The National Health Service turned 70 on 5th July 2018 </a:t>
            </a:r>
            <a:br>
              <a:rPr lang="en-GB" dirty="0">
                <a:solidFill>
                  <a:schemeClr val="bg1">
                    <a:lumMod val="50000"/>
                  </a:schemeClr>
                </a:solidFill>
              </a:rPr>
            </a:br>
            <a:endParaRPr lang="en-GB" dirty="0">
              <a:solidFill>
                <a:schemeClr val="bg1">
                  <a:lumMod val="50000"/>
                </a:schemeClr>
              </a:solidFill>
            </a:endParaRPr>
          </a:p>
        </p:txBody>
      </p:sp>
    </p:spTree>
    <p:extLst>
      <p:ext uri="{BB962C8B-B14F-4D97-AF65-F5344CB8AC3E}">
        <p14:creationId xmlns:p14="http://schemas.microsoft.com/office/powerpoint/2010/main" val="579094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9248" y="1736812"/>
            <a:ext cx="6694512" cy="1512168"/>
          </a:xfrm>
        </p:spPr>
        <p:txBody>
          <a:bodyPr>
            <a:normAutofit/>
          </a:bodyPr>
          <a:lstStyle/>
          <a:p>
            <a:pPr algn="l"/>
            <a:r>
              <a:rPr lang="en-GB" b="1" dirty="0">
                <a:solidFill>
                  <a:schemeClr val="bg1">
                    <a:lumMod val="50000"/>
                  </a:schemeClr>
                </a:solidFill>
              </a:rPr>
              <a:t>King’s Fund and Ipsos MORI</a:t>
            </a:r>
            <a:br>
              <a:rPr lang="en-GB" dirty="0">
                <a:solidFill>
                  <a:schemeClr val="bg1">
                    <a:lumMod val="50000"/>
                  </a:schemeClr>
                </a:solidFill>
              </a:rPr>
            </a:br>
            <a:endParaRPr lang="en-GB" dirty="0">
              <a:solidFill>
                <a:schemeClr val="bg1">
                  <a:lumMod val="50000"/>
                </a:schemeClr>
              </a:solidFill>
            </a:endParaRPr>
          </a:p>
        </p:txBody>
      </p:sp>
      <p:sp>
        <p:nvSpPr>
          <p:cNvPr id="7" name="Title 1"/>
          <p:cNvSpPr txBox="1">
            <a:spLocks/>
          </p:cNvSpPr>
          <p:nvPr/>
        </p:nvSpPr>
        <p:spPr>
          <a:xfrm>
            <a:off x="789248" y="2600908"/>
            <a:ext cx="6552728" cy="3636404"/>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Tx/>
              <a:buChar char="-"/>
            </a:pPr>
            <a:r>
              <a:rPr lang="en-GB" sz="2800" dirty="0">
                <a:solidFill>
                  <a:schemeClr val="bg1">
                    <a:lumMod val="50000"/>
                  </a:schemeClr>
                </a:solidFill>
              </a:rPr>
              <a:t>Most people described the NHS as a key part of society that they were proud of and felt lucky to have</a:t>
            </a:r>
          </a:p>
          <a:p>
            <a:pPr marL="457200" indent="-457200" algn="l">
              <a:buFontTx/>
              <a:buChar char="-"/>
            </a:pPr>
            <a:r>
              <a:rPr lang="en-GB" sz="2800" dirty="0">
                <a:solidFill>
                  <a:schemeClr val="bg1">
                    <a:lumMod val="50000"/>
                  </a:schemeClr>
                </a:solidFill>
              </a:rPr>
              <a:t>Many people felt that the public sometimes takes the NHS for granted</a:t>
            </a:r>
          </a:p>
          <a:p>
            <a:pPr marL="457200" indent="-457200" algn="l">
              <a:buFontTx/>
              <a:buChar char="-"/>
            </a:pPr>
            <a:r>
              <a:rPr lang="en-GB" sz="2800" dirty="0">
                <a:solidFill>
                  <a:schemeClr val="bg1">
                    <a:lumMod val="50000"/>
                  </a:schemeClr>
                </a:solidFill>
              </a:rPr>
              <a:t>There was a clear recognition that more could be done to prevent ill health and promote healthy lifestyles</a:t>
            </a:r>
          </a:p>
          <a:p>
            <a:pPr marL="457200" indent="-457200" algn="l">
              <a:buFontTx/>
              <a:buChar char="-"/>
            </a:pPr>
            <a:r>
              <a:rPr lang="en-GB" sz="2800" dirty="0">
                <a:solidFill>
                  <a:schemeClr val="bg1">
                    <a:lumMod val="50000"/>
                  </a:schemeClr>
                </a:solidFill>
              </a:rPr>
              <a:t>More information and support could be provided to help people live healthier lives</a:t>
            </a:r>
          </a:p>
        </p:txBody>
      </p:sp>
    </p:spTree>
    <p:extLst>
      <p:ext uri="{BB962C8B-B14F-4D97-AF65-F5344CB8AC3E}">
        <p14:creationId xmlns:p14="http://schemas.microsoft.com/office/powerpoint/2010/main" val="1250305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9248" y="1988840"/>
            <a:ext cx="7023112" cy="1440160"/>
          </a:xfrm>
        </p:spPr>
        <p:txBody>
          <a:bodyPr>
            <a:normAutofit/>
          </a:bodyPr>
          <a:lstStyle/>
          <a:p>
            <a:pPr algn="l"/>
            <a:r>
              <a:rPr lang="en-GB" b="1" dirty="0">
                <a:solidFill>
                  <a:schemeClr val="bg1">
                    <a:lumMod val="50000"/>
                  </a:schemeClr>
                </a:solidFill>
              </a:rPr>
              <a:t>Sector highlights</a:t>
            </a:r>
            <a:br>
              <a:rPr lang="en-GB" dirty="0">
                <a:solidFill>
                  <a:schemeClr val="bg1">
                    <a:lumMod val="50000"/>
                  </a:schemeClr>
                </a:solidFill>
              </a:rPr>
            </a:br>
            <a:endParaRPr lang="en-GB" dirty="0">
              <a:solidFill>
                <a:schemeClr val="bg1">
                  <a:lumMod val="50000"/>
                </a:schemeClr>
              </a:solidFill>
            </a:endParaRPr>
          </a:p>
        </p:txBody>
      </p:sp>
    </p:spTree>
    <p:extLst>
      <p:ext uri="{BB962C8B-B14F-4D97-AF65-F5344CB8AC3E}">
        <p14:creationId xmlns:p14="http://schemas.microsoft.com/office/powerpoint/2010/main" val="396328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523</Words>
  <Application>Microsoft Office PowerPoint</Application>
  <PresentationFormat>On-screen Show (4:3)</PresentationFormat>
  <Paragraphs>52</Paragraphs>
  <Slides>15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PowerPoint Presentation</vt:lpstr>
      <vt:lpstr>Matt Hancock   </vt:lpstr>
      <vt:lpstr>PowerPoint Presentation</vt:lpstr>
      <vt:lpstr>PowerPoint Presentation</vt:lpstr>
      <vt:lpstr>PowerPoint Presentation</vt:lpstr>
      <vt:lpstr>PowerPoint Presentation</vt:lpstr>
      <vt:lpstr>The National Health Service turned 70 on 5th July 2018  </vt:lpstr>
      <vt:lpstr>King’s Fund and Ipsos MORI </vt:lpstr>
      <vt:lpstr>Sector highlights </vt:lpstr>
      <vt:lpstr>GDPR – May 2018 - Appointment of a Data Protection Officer (job description is compliant with GDPR requirements) - Revision of information governance and related policies to address organisational accountability - Data Protection Officer reporting arrangements within the organisation, and statutory reporting requirements  - Assessment and allocation of resources needed to support the Data Protection Officer role   </vt:lpstr>
      <vt:lpstr>Scan4safety programme - Six demonstrator sites in the £12m Scan4Safety programme - Exploring whether the implementation of standard barcodes in the NHS could help improve patient safety and care - When a patient enters the hospital they are given a wristband with a standard barcode. Information from the barcode is linked to the EPR and PAS.  </vt:lpstr>
      <vt:lpstr>NHS Digital </vt:lpstr>
      <vt:lpstr>NHS Digital </vt:lpstr>
      <vt:lpstr>NHS Digital </vt:lpstr>
      <vt:lpstr>NHS Digital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 leadership</dc:title>
  <dc:creator>julian</dc:creator>
  <cp:lastModifiedBy>julian</cp:lastModifiedBy>
  <cp:revision>47</cp:revision>
  <dcterms:created xsi:type="dcterms:W3CDTF">2014-02-05T09:02:00Z</dcterms:created>
  <dcterms:modified xsi:type="dcterms:W3CDTF">2018-09-12T11:24:43Z</dcterms:modified>
</cp:coreProperties>
</file>